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98" r:id="rId3"/>
  </p:sldMasterIdLst>
  <p:notesMasterIdLst>
    <p:notesMasterId r:id="rId57"/>
  </p:notesMasterIdLst>
  <p:sldIdLst>
    <p:sldId id="257" r:id="rId4"/>
    <p:sldId id="500" r:id="rId5"/>
    <p:sldId id="668" r:id="rId6"/>
    <p:sldId id="669" r:id="rId7"/>
    <p:sldId id="670" r:id="rId8"/>
    <p:sldId id="671" r:id="rId9"/>
    <p:sldId id="672" r:id="rId10"/>
    <p:sldId id="980" r:id="rId11"/>
    <p:sldId id="503" r:id="rId12"/>
    <p:sldId id="970" r:id="rId13"/>
    <p:sldId id="507" r:id="rId14"/>
    <p:sldId id="572" r:id="rId15"/>
    <p:sldId id="508" r:id="rId16"/>
    <p:sldId id="628" r:id="rId17"/>
    <p:sldId id="971" r:id="rId18"/>
    <p:sldId id="674" r:id="rId19"/>
    <p:sldId id="675" r:id="rId20"/>
    <p:sldId id="678" r:id="rId21"/>
    <p:sldId id="972" r:id="rId22"/>
    <p:sldId id="677" r:id="rId23"/>
    <p:sldId id="679" r:id="rId24"/>
    <p:sldId id="973" r:id="rId25"/>
    <p:sldId id="673" r:id="rId26"/>
    <p:sldId id="676" r:id="rId27"/>
    <p:sldId id="510" r:id="rId28"/>
    <p:sldId id="981" r:id="rId29"/>
    <p:sldId id="961" r:id="rId30"/>
    <p:sldId id="963" r:id="rId31"/>
    <p:sldId id="964" r:id="rId32"/>
    <p:sldId id="965" r:id="rId33"/>
    <p:sldId id="966" r:id="rId34"/>
    <p:sldId id="967" r:id="rId35"/>
    <p:sldId id="968" r:id="rId36"/>
    <p:sldId id="974" r:id="rId37"/>
    <p:sldId id="976" r:id="rId38"/>
    <p:sldId id="977" r:id="rId39"/>
    <p:sldId id="566" r:id="rId40"/>
    <p:sldId id="537" r:id="rId41"/>
    <p:sldId id="551" r:id="rId42"/>
    <p:sldId id="568" r:id="rId43"/>
    <p:sldId id="567" r:id="rId44"/>
    <p:sldId id="564" r:id="rId45"/>
    <p:sldId id="569" r:id="rId46"/>
    <p:sldId id="570" r:id="rId47"/>
    <p:sldId id="571" r:id="rId48"/>
    <p:sldId id="552" r:id="rId49"/>
    <p:sldId id="553" r:id="rId50"/>
    <p:sldId id="562" r:id="rId51"/>
    <p:sldId id="556" r:id="rId52"/>
    <p:sldId id="563" r:id="rId53"/>
    <p:sldId id="533" r:id="rId54"/>
    <p:sldId id="452" r:id="rId55"/>
    <p:sldId id="447" r:id="rId5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1B78B4-4A23-B746-831F-6886DCD96958}">
          <p14:sldIdLst>
            <p14:sldId id="257"/>
            <p14:sldId id="500"/>
            <p14:sldId id="668"/>
            <p14:sldId id="669"/>
            <p14:sldId id="670"/>
            <p14:sldId id="671"/>
            <p14:sldId id="672"/>
            <p14:sldId id="980"/>
            <p14:sldId id="503"/>
            <p14:sldId id="970"/>
            <p14:sldId id="507"/>
            <p14:sldId id="572"/>
            <p14:sldId id="508"/>
            <p14:sldId id="628"/>
            <p14:sldId id="971"/>
            <p14:sldId id="674"/>
            <p14:sldId id="675"/>
            <p14:sldId id="678"/>
            <p14:sldId id="972"/>
            <p14:sldId id="677"/>
            <p14:sldId id="679"/>
            <p14:sldId id="973"/>
            <p14:sldId id="673"/>
            <p14:sldId id="676"/>
            <p14:sldId id="510"/>
            <p14:sldId id="981"/>
            <p14:sldId id="961"/>
            <p14:sldId id="963"/>
            <p14:sldId id="964"/>
            <p14:sldId id="965"/>
            <p14:sldId id="966"/>
            <p14:sldId id="967"/>
            <p14:sldId id="968"/>
            <p14:sldId id="974"/>
            <p14:sldId id="976"/>
            <p14:sldId id="977"/>
          </p14:sldIdLst>
        </p14:section>
        <p14:section name="SHAP" id="{31D2D9CA-FC7C-4A62-8CE6-67C23EDB756C}">
          <p14:sldIdLst>
            <p14:sldId id="566"/>
            <p14:sldId id="537"/>
            <p14:sldId id="551"/>
            <p14:sldId id="568"/>
            <p14:sldId id="567"/>
            <p14:sldId id="564"/>
            <p14:sldId id="569"/>
            <p14:sldId id="570"/>
            <p14:sldId id="571"/>
          </p14:sldIdLst>
        </p14:section>
        <p14:section name="Lab session 2" id="{79874F54-C33B-412D-91D8-84955D24CD68}">
          <p14:sldIdLst>
            <p14:sldId id="552"/>
            <p14:sldId id="553"/>
            <p14:sldId id="562"/>
            <p14:sldId id="556"/>
            <p14:sldId id="563"/>
          </p14:sldIdLst>
        </p14:section>
        <p14:section name="Wrap-up" id="{4B76DBA2-45CD-8844-B48A-DFB47FBDC455}">
          <p14:sldIdLst>
            <p14:sldId id="533"/>
            <p14:sldId id="452"/>
            <p14:sldId id="4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77"/>
    <p:restoredTop sz="83937"/>
  </p:normalViewPr>
  <p:slideViewPr>
    <p:cSldViewPr snapToGrid="0">
      <p:cViewPr varScale="1">
        <p:scale>
          <a:sx n="116" d="100"/>
          <a:sy n="116" d="100"/>
        </p:scale>
        <p:origin x="19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598AD3-A401-9E4F-8F75-C24781233EA0}" type="datetimeFigureOut">
              <a:rPr lang="en-GB" smtClean="0"/>
              <a:t>08/02/2024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ACCB8-C571-5044-810F-76B781C2137C}" type="slidenum">
              <a:rPr lang="en-GB" smtClean="0"/>
              <a:t>‹#›</a:t>
            </a:fld>
            <a:endParaRPr lang="en-GB"/>
          </a:p>
        </p:txBody>
      </p:sp>
    </p:spTree>
    <p:extLst>
      <p:ext uri="{BB962C8B-B14F-4D97-AF65-F5344CB8AC3E}">
        <p14:creationId xmlns:p14="http://schemas.microsoft.com/office/powerpoint/2010/main" val="3312190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4809F-4B33-4060-A60F-28B3CB27534A}"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8228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8211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548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3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0722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391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307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8866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7190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6070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558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2571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1481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7625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302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9735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9552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5807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6834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474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5157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114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436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0768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7952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3843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5688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8811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458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9F327A93-E22C-4B73-A065-EE978B3C7250}" type="slidenum">
              <a:rPr lang="nl-NL" smtClean="0">
                <a:solidFill>
                  <a:prstClr val="black"/>
                </a:solidFill>
              </a:rPr>
              <a:pPr/>
              <a:t>51</a:t>
            </a:fld>
            <a:endParaRPr lang="nl-NL">
              <a:solidFill>
                <a:prstClr val="black"/>
              </a:solidFill>
            </a:endParaRPr>
          </a:p>
        </p:txBody>
      </p:sp>
    </p:spTree>
    <p:extLst>
      <p:ext uri="{BB962C8B-B14F-4D97-AF65-F5344CB8AC3E}">
        <p14:creationId xmlns:p14="http://schemas.microsoft.com/office/powerpoint/2010/main" val="1374668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9F327A93-E22C-4B73-A065-EE978B3C7250}" type="slidenum">
              <a:rPr lang="nl-NL" smtClean="0">
                <a:solidFill>
                  <a:prstClr val="black"/>
                </a:solidFill>
              </a:rPr>
              <a:pPr/>
              <a:t>52</a:t>
            </a:fld>
            <a:endParaRPr lang="nl-NL">
              <a:solidFill>
                <a:prstClr val="black"/>
              </a:solidFill>
            </a:endParaRPr>
          </a:p>
        </p:txBody>
      </p:sp>
    </p:spTree>
    <p:extLst>
      <p:ext uri="{BB962C8B-B14F-4D97-AF65-F5344CB8AC3E}">
        <p14:creationId xmlns:p14="http://schemas.microsoft.com/office/powerpoint/2010/main" val="2251341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EB1F4B1-1FCF-4C1A-A12F-34EB2745DE74}" type="slidenum">
              <a:rPr lang="nl-NL" smtClean="0">
                <a:solidFill>
                  <a:prstClr val="black"/>
                </a:solidFill>
              </a:rPr>
              <a:pPr/>
              <a:t>53</a:t>
            </a:fld>
            <a:endParaRPr lang="nl-NL">
              <a:solidFill>
                <a:prstClr val="black"/>
              </a:solidFill>
            </a:endParaRPr>
          </a:p>
        </p:txBody>
      </p:sp>
    </p:spTree>
    <p:extLst>
      <p:ext uri="{BB962C8B-B14F-4D97-AF65-F5344CB8AC3E}">
        <p14:creationId xmlns:p14="http://schemas.microsoft.com/office/powerpoint/2010/main" val="4120127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345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683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82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763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997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766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149A-0C35-FF5E-F94C-E1319146C4D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9299570-99F2-1CEA-16A5-5947D368C5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4F607CF-4BCF-FBB7-6D27-286054FB774D}"/>
              </a:ext>
            </a:extLst>
          </p:cNvPr>
          <p:cNvSpPr>
            <a:spLocks noGrp="1"/>
          </p:cNvSpPr>
          <p:nvPr>
            <p:ph type="dt" sz="half" idx="10"/>
          </p:nvPr>
        </p:nvSpPr>
        <p:spPr/>
        <p:txBody>
          <a:bodyPr/>
          <a:lstStyle/>
          <a:p>
            <a:fld id="{9F1E1E98-96DB-4B4C-BBB0-3F499401B9C0}" type="datetimeFigureOut">
              <a:rPr lang="en-GB" smtClean="0"/>
              <a:t>08/02/2024</a:t>
            </a:fld>
            <a:endParaRPr lang="en-GB"/>
          </a:p>
        </p:txBody>
      </p:sp>
      <p:sp>
        <p:nvSpPr>
          <p:cNvPr id="5" name="Footer Placeholder 4">
            <a:extLst>
              <a:ext uri="{FF2B5EF4-FFF2-40B4-BE49-F238E27FC236}">
                <a16:creationId xmlns:a16="http://schemas.microsoft.com/office/drawing/2014/main" id="{8BEFC984-A87D-E858-7275-D2CFE41F27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5C9A98-F6B0-053A-815D-F1F875E9512B}"/>
              </a:ext>
            </a:extLst>
          </p:cNvPr>
          <p:cNvSpPr>
            <a:spLocks noGrp="1"/>
          </p:cNvSpPr>
          <p:nvPr>
            <p:ph type="sldNum" sz="quarter" idx="12"/>
          </p:nvPr>
        </p:nvSpPr>
        <p:spPr/>
        <p:txBody>
          <a:bodyPr/>
          <a:lstStyle/>
          <a:p>
            <a:fld id="{5E451388-B755-5B4B-900B-1B1DA760467E}" type="slidenum">
              <a:rPr lang="en-GB" smtClean="0"/>
              <a:t>‹#›</a:t>
            </a:fld>
            <a:endParaRPr lang="en-GB"/>
          </a:p>
        </p:txBody>
      </p:sp>
    </p:spTree>
    <p:extLst>
      <p:ext uri="{BB962C8B-B14F-4D97-AF65-F5344CB8AC3E}">
        <p14:creationId xmlns:p14="http://schemas.microsoft.com/office/powerpoint/2010/main" val="235455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F6A7-3082-F660-B9EC-7A7EA0620F5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CB199BF-2FE3-3AF8-3C53-F40C08EE40D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2A9F58-B1D2-EA57-CFC5-8C6F3932AFE0}"/>
              </a:ext>
            </a:extLst>
          </p:cNvPr>
          <p:cNvSpPr>
            <a:spLocks noGrp="1"/>
          </p:cNvSpPr>
          <p:nvPr>
            <p:ph type="dt" sz="half" idx="10"/>
          </p:nvPr>
        </p:nvSpPr>
        <p:spPr/>
        <p:txBody>
          <a:bodyPr/>
          <a:lstStyle/>
          <a:p>
            <a:fld id="{9F1E1E98-96DB-4B4C-BBB0-3F499401B9C0}" type="datetimeFigureOut">
              <a:rPr lang="en-GB" smtClean="0"/>
              <a:t>08/02/2024</a:t>
            </a:fld>
            <a:endParaRPr lang="en-GB"/>
          </a:p>
        </p:txBody>
      </p:sp>
      <p:sp>
        <p:nvSpPr>
          <p:cNvPr id="5" name="Footer Placeholder 4">
            <a:extLst>
              <a:ext uri="{FF2B5EF4-FFF2-40B4-BE49-F238E27FC236}">
                <a16:creationId xmlns:a16="http://schemas.microsoft.com/office/drawing/2014/main" id="{1DD567E5-892D-BA48-0AAD-AC019BD4FA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5ED3AC-AD11-361B-4495-DCDF61EF4EFC}"/>
              </a:ext>
            </a:extLst>
          </p:cNvPr>
          <p:cNvSpPr>
            <a:spLocks noGrp="1"/>
          </p:cNvSpPr>
          <p:nvPr>
            <p:ph type="sldNum" sz="quarter" idx="12"/>
          </p:nvPr>
        </p:nvSpPr>
        <p:spPr/>
        <p:txBody>
          <a:bodyPr/>
          <a:lstStyle/>
          <a:p>
            <a:fld id="{5E451388-B755-5B4B-900B-1B1DA760467E}" type="slidenum">
              <a:rPr lang="en-GB" smtClean="0"/>
              <a:t>‹#›</a:t>
            </a:fld>
            <a:endParaRPr lang="en-GB"/>
          </a:p>
        </p:txBody>
      </p:sp>
    </p:spTree>
    <p:extLst>
      <p:ext uri="{BB962C8B-B14F-4D97-AF65-F5344CB8AC3E}">
        <p14:creationId xmlns:p14="http://schemas.microsoft.com/office/powerpoint/2010/main" val="2661284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B16112-E307-B851-5923-C9111B10AE7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80B0322C-A136-6181-8E22-DFAF1529D92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C18241-8891-1DF1-6ECD-BD255464DB94}"/>
              </a:ext>
            </a:extLst>
          </p:cNvPr>
          <p:cNvSpPr>
            <a:spLocks noGrp="1"/>
          </p:cNvSpPr>
          <p:nvPr>
            <p:ph type="dt" sz="half" idx="10"/>
          </p:nvPr>
        </p:nvSpPr>
        <p:spPr/>
        <p:txBody>
          <a:bodyPr/>
          <a:lstStyle/>
          <a:p>
            <a:fld id="{9F1E1E98-96DB-4B4C-BBB0-3F499401B9C0}" type="datetimeFigureOut">
              <a:rPr lang="en-GB" smtClean="0"/>
              <a:t>08/02/2024</a:t>
            </a:fld>
            <a:endParaRPr lang="en-GB"/>
          </a:p>
        </p:txBody>
      </p:sp>
      <p:sp>
        <p:nvSpPr>
          <p:cNvPr id="5" name="Footer Placeholder 4">
            <a:extLst>
              <a:ext uri="{FF2B5EF4-FFF2-40B4-BE49-F238E27FC236}">
                <a16:creationId xmlns:a16="http://schemas.microsoft.com/office/drawing/2014/main" id="{6E4FC5DD-1B5B-E3AD-CF17-72F39BBA2E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BA181-8D4A-EC20-1CC9-661776C0441F}"/>
              </a:ext>
            </a:extLst>
          </p:cNvPr>
          <p:cNvSpPr>
            <a:spLocks noGrp="1"/>
          </p:cNvSpPr>
          <p:nvPr>
            <p:ph type="sldNum" sz="quarter" idx="12"/>
          </p:nvPr>
        </p:nvSpPr>
        <p:spPr/>
        <p:txBody>
          <a:bodyPr/>
          <a:lstStyle/>
          <a:p>
            <a:fld id="{5E451388-B755-5B4B-900B-1B1DA760467E}" type="slidenum">
              <a:rPr lang="en-GB" smtClean="0"/>
              <a:t>‹#›</a:t>
            </a:fld>
            <a:endParaRPr lang="en-GB"/>
          </a:p>
        </p:txBody>
      </p:sp>
    </p:spTree>
    <p:extLst>
      <p:ext uri="{BB962C8B-B14F-4D97-AF65-F5344CB8AC3E}">
        <p14:creationId xmlns:p14="http://schemas.microsoft.com/office/powerpoint/2010/main" val="2879043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4" name="Rectangle 23"/>
          <p:cNvSpPr>
            <a:spLocks noChangeArrowheads="1"/>
          </p:cNvSpPr>
          <p:nvPr userDrawn="1"/>
        </p:nvSpPr>
        <p:spPr bwMode="auto">
          <a:xfrm>
            <a:off x="622300" y="2057400"/>
            <a:ext cx="9956800" cy="1981200"/>
          </a:xfrm>
          <a:prstGeom prst="rect">
            <a:avLst/>
          </a:prstGeom>
          <a:solidFill>
            <a:schemeClr val="bg1"/>
          </a:solidFill>
          <a:ln>
            <a:noFill/>
          </a:ln>
        </p:spPr>
        <p:txBody>
          <a:bodyPr wrap="none" anchor="ctr"/>
          <a:lstStyle/>
          <a:p>
            <a:pPr algn="r" fontAlgn="base">
              <a:spcBef>
                <a:spcPct val="0"/>
              </a:spcBef>
              <a:spcAft>
                <a:spcPct val="0"/>
              </a:spcAft>
            </a:pPr>
            <a:endParaRPr lang="nl-NL" sz="2200">
              <a:solidFill>
                <a:srgbClr val="000000"/>
              </a:solidFill>
            </a:endParaRPr>
          </a:p>
        </p:txBody>
      </p:sp>
      <p:sp>
        <p:nvSpPr>
          <p:cNvPr id="5" name="Rectangle 20"/>
          <p:cNvSpPr>
            <a:spLocks noChangeArrowheads="1"/>
          </p:cNvSpPr>
          <p:nvPr userDrawn="1"/>
        </p:nvSpPr>
        <p:spPr bwMode="auto">
          <a:xfrm>
            <a:off x="0" y="0"/>
            <a:ext cx="626533" cy="20574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6" name="Rectangle 21"/>
          <p:cNvSpPr>
            <a:spLocks noChangeArrowheads="1"/>
          </p:cNvSpPr>
          <p:nvPr userDrawn="1"/>
        </p:nvSpPr>
        <p:spPr bwMode="auto">
          <a:xfrm>
            <a:off x="0" y="6584950"/>
            <a:ext cx="12192000" cy="273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7" name="Line 22"/>
          <p:cNvSpPr>
            <a:spLocks noChangeShapeType="1"/>
          </p:cNvSpPr>
          <p:nvPr userDrawn="1"/>
        </p:nvSpPr>
        <p:spPr bwMode="auto">
          <a:xfrm>
            <a:off x="0" y="6781800"/>
            <a:ext cx="12192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8" name="Line 24"/>
          <p:cNvSpPr>
            <a:spLocks noChangeShapeType="1"/>
          </p:cNvSpPr>
          <p:nvPr userDrawn="1"/>
        </p:nvSpPr>
        <p:spPr bwMode="auto">
          <a:xfrm>
            <a:off x="0" y="6134100"/>
            <a:ext cx="1219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9" name="Text Box 27"/>
          <p:cNvSpPr txBox="1">
            <a:spLocks noChangeArrowheads="1"/>
          </p:cNvSpPr>
          <p:nvPr userDrawn="1"/>
        </p:nvSpPr>
        <p:spPr bwMode="white">
          <a:xfrm>
            <a:off x="914400" y="3641726"/>
            <a:ext cx="3251200" cy="244475"/>
          </a:xfrm>
          <a:prstGeom prst="rect">
            <a:avLst/>
          </a:prstGeom>
          <a:solidFill>
            <a:schemeClr val="bg1"/>
          </a:solidFill>
          <a:ln>
            <a:noFill/>
          </a:ln>
        </p:spPr>
        <p:txBody>
          <a:bodyPr lIns="0" tIns="0" rIns="0" bIns="0">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spcBef>
                <a:spcPct val="50000"/>
              </a:spcBef>
              <a:spcAft>
                <a:spcPct val="0"/>
              </a:spcAft>
              <a:defRPr/>
            </a:pPr>
            <a:fld id="{5B6703EA-A6C3-4CCA-867D-8951E351492D}" type="datetime1">
              <a:rPr lang="nl-NL" sz="1600" smtClean="0">
                <a:solidFill>
                  <a:srgbClr val="FFFFFF"/>
                </a:solidFill>
              </a:rPr>
              <a:pPr eaLnBrk="1" fontAlgn="base" hangingPunct="1">
                <a:spcBef>
                  <a:spcPct val="50000"/>
                </a:spcBef>
                <a:spcAft>
                  <a:spcPct val="0"/>
                </a:spcAft>
                <a:defRPr/>
              </a:pPr>
              <a:t>08-02-2024</a:t>
            </a:fld>
            <a:endParaRPr lang="nl-NL" sz="1600" dirty="0">
              <a:solidFill>
                <a:srgbClr val="FFFFFF"/>
              </a:solidFill>
            </a:endParaRPr>
          </a:p>
        </p:txBody>
      </p:sp>
      <p:pic>
        <p:nvPicPr>
          <p:cNvPr id="10" name="Picture 29" descr="TU_Delft_2.png                                                 00095E43Smidswater Server              C1CD65DB:"/>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1" y="6184900"/>
            <a:ext cx="118321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0"/>
          <p:cNvSpPr txBox="1">
            <a:spLocks noChangeArrowheads="1"/>
          </p:cNvSpPr>
          <p:nvPr userDrawn="1"/>
        </p:nvSpPr>
        <p:spPr bwMode="white">
          <a:xfrm>
            <a:off x="1998133" y="6572251"/>
            <a:ext cx="39624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spcBef>
                <a:spcPct val="50000"/>
              </a:spcBef>
              <a:spcAft>
                <a:spcPct val="0"/>
              </a:spcAft>
              <a:defRPr/>
            </a:pPr>
            <a:r>
              <a:rPr lang="nl-NL" sz="800">
                <a:solidFill>
                  <a:srgbClr val="FFFFFF"/>
                </a:solidFill>
              </a:rPr>
              <a:t>Challenge the future</a:t>
            </a:r>
            <a:endParaRPr lang="nl-NL" sz="2200">
              <a:solidFill>
                <a:srgbClr val="000000"/>
              </a:solidFill>
            </a:endParaRPr>
          </a:p>
        </p:txBody>
      </p:sp>
      <p:sp>
        <p:nvSpPr>
          <p:cNvPr id="12" name="Text Box 31"/>
          <p:cNvSpPr txBox="1">
            <a:spLocks noChangeArrowheads="1"/>
          </p:cNvSpPr>
          <p:nvPr userDrawn="1"/>
        </p:nvSpPr>
        <p:spPr bwMode="auto">
          <a:xfrm>
            <a:off x="1998133" y="6292850"/>
            <a:ext cx="1320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lnSpc>
                <a:spcPct val="90000"/>
              </a:lnSpc>
              <a:spcBef>
                <a:spcPct val="0"/>
              </a:spcBef>
              <a:spcAft>
                <a:spcPct val="0"/>
              </a:spcAft>
              <a:defRPr/>
            </a:pPr>
            <a:r>
              <a:rPr lang="nl-NL" sz="500">
                <a:solidFill>
                  <a:srgbClr val="000000"/>
                </a:solidFill>
              </a:rPr>
              <a:t>Delft</a:t>
            </a:r>
          </a:p>
          <a:p>
            <a:pPr eaLnBrk="1" fontAlgn="base" hangingPunct="1">
              <a:lnSpc>
                <a:spcPct val="90000"/>
              </a:lnSpc>
              <a:spcBef>
                <a:spcPct val="0"/>
              </a:spcBef>
              <a:spcAft>
                <a:spcPct val="0"/>
              </a:spcAft>
              <a:defRPr/>
            </a:pPr>
            <a:r>
              <a:rPr lang="nl-NL" sz="500">
                <a:solidFill>
                  <a:srgbClr val="000000"/>
                </a:solidFill>
              </a:rPr>
              <a:t>University of</a:t>
            </a:r>
          </a:p>
          <a:p>
            <a:pPr eaLnBrk="1" fontAlgn="base" hangingPunct="1">
              <a:lnSpc>
                <a:spcPct val="90000"/>
              </a:lnSpc>
              <a:spcBef>
                <a:spcPct val="0"/>
              </a:spcBef>
              <a:spcAft>
                <a:spcPct val="0"/>
              </a:spcAft>
              <a:defRPr/>
            </a:pPr>
            <a:r>
              <a:rPr lang="nl-NL" sz="500">
                <a:solidFill>
                  <a:srgbClr val="000000"/>
                </a:solidFill>
              </a:rPr>
              <a:t>Technology</a:t>
            </a:r>
            <a:endParaRPr lang="nl-NL" sz="2200">
              <a:solidFill>
                <a:srgbClr val="000000"/>
              </a:solidFill>
            </a:endParaRPr>
          </a:p>
        </p:txBody>
      </p:sp>
      <p:sp>
        <p:nvSpPr>
          <p:cNvPr id="271372" name="Rectangle 12"/>
          <p:cNvSpPr>
            <a:spLocks noGrp="1" noChangeArrowheads="1"/>
          </p:cNvSpPr>
          <p:nvPr>
            <p:ph type="ctrTitle"/>
          </p:nvPr>
        </p:nvSpPr>
        <p:spPr bwMode="white">
          <a:xfrm>
            <a:off x="914401" y="2286000"/>
            <a:ext cx="9241367" cy="457200"/>
          </a:xfrm>
        </p:spPr>
        <p:txBody>
          <a:bodyPr anchor="t"/>
          <a:lstStyle>
            <a:lvl1pPr marL="0" indent="0">
              <a:lnSpc>
                <a:spcPct val="80000"/>
              </a:lnSpc>
              <a:defRPr>
                <a:solidFill>
                  <a:schemeClr val="tx1"/>
                </a:solidFill>
              </a:defRPr>
            </a:lvl1pPr>
          </a:lstStyle>
          <a:p>
            <a:r>
              <a:rPr lang="nl-NL" dirty="0"/>
              <a:t>Click to </a:t>
            </a:r>
            <a:r>
              <a:rPr lang="nl-NL" dirty="0" err="1"/>
              <a:t>edit</a:t>
            </a:r>
            <a:r>
              <a:rPr lang="nl-NL" dirty="0"/>
              <a:t> </a:t>
            </a:r>
            <a:r>
              <a:rPr lang="nl-NL" dirty="0" err="1"/>
              <a:t>Master</a:t>
            </a:r>
            <a:r>
              <a:rPr lang="nl-NL" dirty="0"/>
              <a:t> </a:t>
            </a:r>
            <a:r>
              <a:rPr lang="nl-NL" dirty="0" err="1"/>
              <a:t>title</a:t>
            </a:r>
            <a:r>
              <a:rPr lang="nl-NL" dirty="0"/>
              <a:t> </a:t>
            </a:r>
            <a:r>
              <a:rPr lang="nl-NL" dirty="0" err="1"/>
              <a:t>style</a:t>
            </a:r>
            <a:endParaRPr lang="nl-NL" dirty="0"/>
          </a:p>
        </p:txBody>
      </p:sp>
      <p:sp>
        <p:nvSpPr>
          <p:cNvPr id="271393" name="Rectangle 33"/>
          <p:cNvSpPr>
            <a:spLocks noGrp="1" noChangeArrowheads="1"/>
          </p:cNvSpPr>
          <p:nvPr>
            <p:ph type="subTitle" sz="quarter" idx="1"/>
          </p:nvPr>
        </p:nvSpPr>
        <p:spPr bwMode="white">
          <a:xfrm>
            <a:off x="914401" y="2743200"/>
            <a:ext cx="9241367" cy="381000"/>
          </a:xfrm>
        </p:spPr>
        <p:txBody>
          <a:bodyPr/>
          <a:lstStyle>
            <a:lvl1pPr marL="0" indent="0">
              <a:buFontTx/>
              <a:buNone/>
              <a:defRPr sz="2400">
                <a:solidFill>
                  <a:schemeClr val="tx1"/>
                </a:solidFill>
                <a:latin typeface="Bookman Old Style" pitchFamily="18" charset="0"/>
              </a:defRPr>
            </a:lvl1pPr>
          </a:lstStyle>
          <a:p>
            <a:r>
              <a:rPr lang="en-US" dirty="0"/>
              <a:t>Click to edit Master subtitle style</a:t>
            </a:r>
          </a:p>
        </p:txBody>
      </p:sp>
    </p:spTree>
    <p:extLst>
      <p:ext uri="{BB962C8B-B14F-4D97-AF65-F5344CB8AC3E}">
        <p14:creationId xmlns:p14="http://schemas.microsoft.com/office/powerpoint/2010/main" val="58599054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8082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Tree>
    <p:extLst>
      <p:ext uri="{BB962C8B-B14F-4D97-AF65-F5344CB8AC3E}">
        <p14:creationId xmlns:p14="http://schemas.microsoft.com/office/powerpoint/2010/main" val="3414481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1234018" y="2286000"/>
            <a:ext cx="4997449"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434667" y="2286000"/>
            <a:ext cx="4997451"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575119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36345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3086120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330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lstStyle>
            <a:lvl1pPr algn="l">
              <a:defRPr sz="2000" b="1"/>
            </a:lvl1pPr>
          </a:lstStyle>
          <a:p>
            <a:r>
              <a:rPr lang="nl-NL"/>
              <a:t>Klik om de stijl te bewerken</a:t>
            </a:r>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910619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D13C-5F20-1DDF-DE99-B62F3ED351C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4250454-0478-AD97-C60C-9E415B631B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9756721-8BF4-A57D-9A0B-379788CADC6A}"/>
              </a:ext>
            </a:extLst>
          </p:cNvPr>
          <p:cNvSpPr>
            <a:spLocks noGrp="1"/>
          </p:cNvSpPr>
          <p:nvPr>
            <p:ph type="dt" sz="half" idx="10"/>
          </p:nvPr>
        </p:nvSpPr>
        <p:spPr/>
        <p:txBody>
          <a:bodyPr/>
          <a:lstStyle/>
          <a:p>
            <a:fld id="{9F1E1E98-96DB-4B4C-BBB0-3F499401B9C0}" type="datetimeFigureOut">
              <a:rPr lang="en-GB" smtClean="0"/>
              <a:t>08/02/2024</a:t>
            </a:fld>
            <a:endParaRPr lang="en-GB"/>
          </a:p>
        </p:txBody>
      </p:sp>
      <p:sp>
        <p:nvSpPr>
          <p:cNvPr id="5" name="Footer Placeholder 4">
            <a:extLst>
              <a:ext uri="{FF2B5EF4-FFF2-40B4-BE49-F238E27FC236}">
                <a16:creationId xmlns:a16="http://schemas.microsoft.com/office/drawing/2014/main" id="{777730EB-8D1D-DD2C-8E22-D0EB731714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E93AED-562C-66E1-50AB-76F09F39C8D4}"/>
              </a:ext>
            </a:extLst>
          </p:cNvPr>
          <p:cNvSpPr>
            <a:spLocks noGrp="1"/>
          </p:cNvSpPr>
          <p:nvPr>
            <p:ph type="sldNum" sz="quarter" idx="12"/>
          </p:nvPr>
        </p:nvSpPr>
        <p:spPr/>
        <p:txBody>
          <a:bodyPr/>
          <a:lstStyle/>
          <a:p>
            <a:fld id="{5E451388-B755-5B4B-900B-1B1DA760467E}" type="slidenum">
              <a:rPr lang="en-GB" smtClean="0"/>
              <a:t>‹#›</a:t>
            </a:fld>
            <a:endParaRPr lang="en-GB"/>
          </a:p>
        </p:txBody>
      </p:sp>
    </p:spTree>
    <p:extLst>
      <p:ext uri="{BB962C8B-B14F-4D97-AF65-F5344CB8AC3E}">
        <p14:creationId xmlns:p14="http://schemas.microsoft.com/office/powerpoint/2010/main" val="2614038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1836385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309830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83651" y="457200"/>
            <a:ext cx="2552700" cy="4876800"/>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1223434" y="457200"/>
            <a:ext cx="7457017" cy="4876800"/>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85839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preserve="1">
  <p:cSld name="Titel en grafiek">
    <p:spTree>
      <p:nvGrpSpPr>
        <p:cNvPr id="1" name=""/>
        <p:cNvGrpSpPr/>
        <p:nvPr/>
      </p:nvGrpSpPr>
      <p:grpSpPr>
        <a:xfrm>
          <a:off x="0" y="0"/>
          <a:ext cx="0" cy="0"/>
          <a:chOff x="0" y="0"/>
          <a:chExt cx="0" cy="0"/>
        </a:xfrm>
      </p:grpSpPr>
      <p:sp>
        <p:nvSpPr>
          <p:cNvPr id="2" name="Titel 1"/>
          <p:cNvSpPr>
            <a:spLocks noGrp="1"/>
          </p:cNvSpPr>
          <p:nvPr>
            <p:ph type="title"/>
          </p:nvPr>
        </p:nvSpPr>
        <p:spPr>
          <a:xfrm>
            <a:off x="1223434" y="457200"/>
            <a:ext cx="10212917" cy="1066800"/>
          </a:xfrm>
        </p:spPr>
        <p:txBody>
          <a:bodyPr/>
          <a:lstStyle/>
          <a:p>
            <a:r>
              <a:rPr lang="nl-NL"/>
              <a:t>Klik om de stijl te bewerken</a:t>
            </a:r>
          </a:p>
        </p:txBody>
      </p:sp>
      <p:sp>
        <p:nvSpPr>
          <p:cNvPr id="3" name="Tijdelijke aanduiding voor grafiek 2"/>
          <p:cNvSpPr>
            <a:spLocks noGrp="1"/>
          </p:cNvSpPr>
          <p:nvPr>
            <p:ph type="chart" idx="1"/>
          </p:nvPr>
        </p:nvSpPr>
        <p:spPr>
          <a:xfrm>
            <a:off x="1234018" y="2286000"/>
            <a:ext cx="10198100" cy="3048000"/>
          </a:xfrm>
        </p:spPr>
        <p:txBody>
          <a:bodyPr/>
          <a:lstStyle/>
          <a:p>
            <a:pPr lvl="0"/>
            <a:endParaRPr lang="nl-NL" noProof="0"/>
          </a:p>
        </p:txBody>
      </p:sp>
    </p:spTree>
    <p:extLst>
      <p:ext uri="{BB962C8B-B14F-4D97-AF65-F5344CB8AC3E}">
        <p14:creationId xmlns:p14="http://schemas.microsoft.com/office/powerpoint/2010/main" val="2082829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222977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A5910415-8276-4E7F-AECA-B589B021D3EC}" type="datetime1">
              <a:rPr lang="en-GB" noProof="0" smtClean="0">
                <a:solidFill>
                  <a:prstClr val="black">
                    <a:tint val="75000"/>
                  </a:prstClr>
                </a:solidFill>
              </a:rPr>
              <a:pPr/>
              <a:t>08/02/2024</a:t>
            </a:fld>
            <a:endParaRPr lang="en-GB" noProof="0"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noProof="0"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en-GB" noProof="0" smtClean="0">
                <a:solidFill>
                  <a:prstClr val="black">
                    <a:tint val="75000"/>
                  </a:prstClr>
                </a:solidFill>
              </a:rPr>
              <a:pPr/>
              <a:t>‹#›</a:t>
            </a:fld>
            <a:endParaRPr lang="en-GB" noProof="0" dirty="0">
              <a:solidFill>
                <a:prstClr val="black">
                  <a:tint val="75000"/>
                </a:prstClr>
              </a:solidFill>
            </a:endParaRPr>
          </a:p>
        </p:txBody>
      </p:sp>
    </p:spTree>
    <p:extLst>
      <p:ext uri="{BB962C8B-B14F-4D97-AF65-F5344CB8AC3E}">
        <p14:creationId xmlns:p14="http://schemas.microsoft.com/office/powerpoint/2010/main" val="12009184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dirty="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110475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049A-A90C-61B7-38F9-4777C7C77A9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EA52E42-A3D1-7C3E-D842-9A94F9D4C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1F07625-11AF-57E5-6E17-E8AD65B42019}"/>
              </a:ext>
            </a:extLst>
          </p:cNvPr>
          <p:cNvSpPr>
            <a:spLocks noGrp="1"/>
          </p:cNvSpPr>
          <p:nvPr>
            <p:ph type="dt" sz="half" idx="10"/>
          </p:nvPr>
        </p:nvSpPr>
        <p:spPr/>
        <p:txBody>
          <a:bodyPr/>
          <a:lstStyle/>
          <a:p>
            <a:fld id="{9F1E1E98-96DB-4B4C-BBB0-3F499401B9C0}" type="datetimeFigureOut">
              <a:rPr lang="en-GB" smtClean="0"/>
              <a:t>08/02/2024</a:t>
            </a:fld>
            <a:endParaRPr lang="en-GB"/>
          </a:p>
        </p:txBody>
      </p:sp>
      <p:sp>
        <p:nvSpPr>
          <p:cNvPr id="5" name="Footer Placeholder 4">
            <a:extLst>
              <a:ext uri="{FF2B5EF4-FFF2-40B4-BE49-F238E27FC236}">
                <a16:creationId xmlns:a16="http://schemas.microsoft.com/office/drawing/2014/main" id="{61FF2D9C-4B15-5B95-5E85-94FE57C7C3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C240DC-FEEF-C283-A457-2809F69F4C52}"/>
              </a:ext>
            </a:extLst>
          </p:cNvPr>
          <p:cNvSpPr>
            <a:spLocks noGrp="1"/>
          </p:cNvSpPr>
          <p:nvPr>
            <p:ph type="sldNum" sz="quarter" idx="12"/>
          </p:nvPr>
        </p:nvSpPr>
        <p:spPr/>
        <p:txBody>
          <a:bodyPr/>
          <a:lstStyle/>
          <a:p>
            <a:fld id="{5E451388-B755-5B4B-900B-1B1DA760467E}" type="slidenum">
              <a:rPr lang="en-GB" smtClean="0"/>
              <a:t>‹#›</a:t>
            </a:fld>
            <a:endParaRPr lang="en-GB"/>
          </a:p>
        </p:txBody>
      </p:sp>
    </p:spTree>
    <p:extLst>
      <p:ext uri="{BB962C8B-B14F-4D97-AF65-F5344CB8AC3E}">
        <p14:creationId xmlns:p14="http://schemas.microsoft.com/office/powerpoint/2010/main" val="1923118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C2679-C607-0923-DCF6-2FC2EF8998E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E318BCA-6584-937E-5ED8-A8FDE6C45FD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89D2A16-A7F8-BB5B-562B-B8E140596A7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65D2C78-A04C-F27A-AC1B-3FE46723AC85}"/>
              </a:ext>
            </a:extLst>
          </p:cNvPr>
          <p:cNvSpPr>
            <a:spLocks noGrp="1"/>
          </p:cNvSpPr>
          <p:nvPr>
            <p:ph type="dt" sz="half" idx="10"/>
          </p:nvPr>
        </p:nvSpPr>
        <p:spPr/>
        <p:txBody>
          <a:bodyPr/>
          <a:lstStyle/>
          <a:p>
            <a:fld id="{9F1E1E98-96DB-4B4C-BBB0-3F499401B9C0}" type="datetimeFigureOut">
              <a:rPr lang="en-GB" smtClean="0"/>
              <a:t>08/02/2024</a:t>
            </a:fld>
            <a:endParaRPr lang="en-GB"/>
          </a:p>
        </p:txBody>
      </p:sp>
      <p:sp>
        <p:nvSpPr>
          <p:cNvPr id="6" name="Footer Placeholder 5">
            <a:extLst>
              <a:ext uri="{FF2B5EF4-FFF2-40B4-BE49-F238E27FC236}">
                <a16:creationId xmlns:a16="http://schemas.microsoft.com/office/drawing/2014/main" id="{80343515-CF2C-440F-0F4F-9C4AE5D84DA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E0F93E-420E-B39D-8E31-B552CBC93AE7}"/>
              </a:ext>
            </a:extLst>
          </p:cNvPr>
          <p:cNvSpPr>
            <a:spLocks noGrp="1"/>
          </p:cNvSpPr>
          <p:nvPr>
            <p:ph type="sldNum" sz="quarter" idx="12"/>
          </p:nvPr>
        </p:nvSpPr>
        <p:spPr/>
        <p:txBody>
          <a:bodyPr/>
          <a:lstStyle/>
          <a:p>
            <a:fld id="{5E451388-B755-5B4B-900B-1B1DA760467E}" type="slidenum">
              <a:rPr lang="en-GB" smtClean="0"/>
              <a:t>‹#›</a:t>
            </a:fld>
            <a:endParaRPr lang="en-GB"/>
          </a:p>
        </p:txBody>
      </p:sp>
    </p:spTree>
    <p:extLst>
      <p:ext uri="{BB962C8B-B14F-4D97-AF65-F5344CB8AC3E}">
        <p14:creationId xmlns:p14="http://schemas.microsoft.com/office/powerpoint/2010/main" val="215906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1B1D-3F08-13E5-13BF-5A612C56363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948D01C-12E4-D641-B449-A1246A909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A32A653-769A-4640-D916-98076009D0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74D1F5F6-EAFC-0845-1E3B-531D3ACEA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A80CB2B-A694-46DA-DFC5-6658C7680FE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3836EDC-8CB7-5FFC-568C-26F841813858}"/>
              </a:ext>
            </a:extLst>
          </p:cNvPr>
          <p:cNvSpPr>
            <a:spLocks noGrp="1"/>
          </p:cNvSpPr>
          <p:nvPr>
            <p:ph type="dt" sz="half" idx="10"/>
          </p:nvPr>
        </p:nvSpPr>
        <p:spPr/>
        <p:txBody>
          <a:bodyPr/>
          <a:lstStyle/>
          <a:p>
            <a:fld id="{9F1E1E98-96DB-4B4C-BBB0-3F499401B9C0}" type="datetimeFigureOut">
              <a:rPr lang="en-GB" smtClean="0"/>
              <a:t>08/02/2024</a:t>
            </a:fld>
            <a:endParaRPr lang="en-GB"/>
          </a:p>
        </p:txBody>
      </p:sp>
      <p:sp>
        <p:nvSpPr>
          <p:cNvPr id="8" name="Footer Placeholder 7">
            <a:extLst>
              <a:ext uri="{FF2B5EF4-FFF2-40B4-BE49-F238E27FC236}">
                <a16:creationId xmlns:a16="http://schemas.microsoft.com/office/drawing/2014/main" id="{D3C9C5ED-09A0-417B-BE36-0855C98E777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EF4EF76-3EDF-16E6-F0DA-F2F60779CD48}"/>
              </a:ext>
            </a:extLst>
          </p:cNvPr>
          <p:cNvSpPr>
            <a:spLocks noGrp="1"/>
          </p:cNvSpPr>
          <p:nvPr>
            <p:ph type="sldNum" sz="quarter" idx="12"/>
          </p:nvPr>
        </p:nvSpPr>
        <p:spPr/>
        <p:txBody>
          <a:bodyPr/>
          <a:lstStyle/>
          <a:p>
            <a:fld id="{5E451388-B755-5B4B-900B-1B1DA760467E}" type="slidenum">
              <a:rPr lang="en-GB" smtClean="0"/>
              <a:t>‹#›</a:t>
            </a:fld>
            <a:endParaRPr lang="en-GB"/>
          </a:p>
        </p:txBody>
      </p:sp>
    </p:spTree>
    <p:extLst>
      <p:ext uri="{BB962C8B-B14F-4D97-AF65-F5344CB8AC3E}">
        <p14:creationId xmlns:p14="http://schemas.microsoft.com/office/powerpoint/2010/main" val="1447931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AF110-0B40-251B-7785-E47C6506FB3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FA324EA-57FA-A4A9-2C0D-2A7870D3DFC2}"/>
              </a:ext>
            </a:extLst>
          </p:cNvPr>
          <p:cNvSpPr>
            <a:spLocks noGrp="1"/>
          </p:cNvSpPr>
          <p:nvPr>
            <p:ph type="dt" sz="half" idx="10"/>
          </p:nvPr>
        </p:nvSpPr>
        <p:spPr/>
        <p:txBody>
          <a:bodyPr/>
          <a:lstStyle/>
          <a:p>
            <a:fld id="{9F1E1E98-96DB-4B4C-BBB0-3F499401B9C0}" type="datetimeFigureOut">
              <a:rPr lang="en-GB" smtClean="0"/>
              <a:t>08/02/2024</a:t>
            </a:fld>
            <a:endParaRPr lang="en-GB"/>
          </a:p>
        </p:txBody>
      </p:sp>
      <p:sp>
        <p:nvSpPr>
          <p:cNvPr id="4" name="Footer Placeholder 3">
            <a:extLst>
              <a:ext uri="{FF2B5EF4-FFF2-40B4-BE49-F238E27FC236}">
                <a16:creationId xmlns:a16="http://schemas.microsoft.com/office/drawing/2014/main" id="{4A512F80-F1CD-EF7E-6D1D-BAF6EBC8F4D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F61DC9-F55D-72A6-7446-AFBBBA1D1D97}"/>
              </a:ext>
            </a:extLst>
          </p:cNvPr>
          <p:cNvSpPr>
            <a:spLocks noGrp="1"/>
          </p:cNvSpPr>
          <p:nvPr>
            <p:ph type="sldNum" sz="quarter" idx="12"/>
          </p:nvPr>
        </p:nvSpPr>
        <p:spPr/>
        <p:txBody>
          <a:bodyPr/>
          <a:lstStyle/>
          <a:p>
            <a:fld id="{5E451388-B755-5B4B-900B-1B1DA760467E}" type="slidenum">
              <a:rPr lang="en-GB" smtClean="0"/>
              <a:t>‹#›</a:t>
            </a:fld>
            <a:endParaRPr lang="en-GB"/>
          </a:p>
        </p:txBody>
      </p:sp>
    </p:spTree>
    <p:extLst>
      <p:ext uri="{BB962C8B-B14F-4D97-AF65-F5344CB8AC3E}">
        <p14:creationId xmlns:p14="http://schemas.microsoft.com/office/powerpoint/2010/main" val="2421518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320EA-C0F8-DA84-AB23-3906E779AC91}"/>
              </a:ext>
            </a:extLst>
          </p:cNvPr>
          <p:cNvSpPr>
            <a:spLocks noGrp="1"/>
          </p:cNvSpPr>
          <p:nvPr>
            <p:ph type="dt" sz="half" idx="10"/>
          </p:nvPr>
        </p:nvSpPr>
        <p:spPr/>
        <p:txBody>
          <a:bodyPr/>
          <a:lstStyle/>
          <a:p>
            <a:fld id="{9F1E1E98-96DB-4B4C-BBB0-3F499401B9C0}" type="datetimeFigureOut">
              <a:rPr lang="en-GB" smtClean="0"/>
              <a:t>08/02/2024</a:t>
            </a:fld>
            <a:endParaRPr lang="en-GB"/>
          </a:p>
        </p:txBody>
      </p:sp>
      <p:sp>
        <p:nvSpPr>
          <p:cNvPr id="3" name="Footer Placeholder 2">
            <a:extLst>
              <a:ext uri="{FF2B5EF4-FFF2-40B4-BE49-F238E27FC236}">
                <a16:creationId xmlns:a16="http://schemas.microsoft.com/office/drawing/2014/main" id="{E0351F6E-4CAF-95EA-0672-FEDE8F8A554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BF8B7C8-C8AC-6D16-0FFC-B21456F3CA64}"/>
              </a:ext>
            </a:extLst>
          </p:cNvPr>
          <p:cNvSpPr>
            <a:spLocks noGrp="1"/>
          </p:cNvSpPr>
          <p:nvPr>
            <p:ph type="sldNum" sz="quarter" idx="12"/>
          </p:nvPr>
        </p:nvSpPr>
        <p:spPr/>
        <p:txBody>
          <a:bodyPr/>
          <a:lstStyle/>
          <a:p>
            <a:fld id="{5E451388-B755-5B4B-900B-1B1DA760467E}" type="slidenum">
              <a:rPr lang="en-GB" smtClean="0"/>
              <a:t>‹#›</a:t>
            </a:fld>
            <a:endParaRPr lang="en-GB"/>
          </a:p>
        </p:txBody>
      </p:sp>
    </p:spTree>
    <p:extLst>
      <p:ext uri="{BB962C8B-B14F-4D97-AF65-F5344CB8AC3E}">
        <p14:creationId xmlns:p14="http://schemas.microsoft.com/office/powerpoint/2010/main" val="371590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0B7E6-FD95-BDAA-495C-BE6B4D409E2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33F3969-C3BF-BB03-025A-6B19E381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23B5EE0A-CE45-EF39-46E9-CB240A2BA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A1C54D-D468-B84D-23CB-CA43FA9AC0B4}"/>
              </a:ext>
            </a:extLst>
          </p:cNvPr>
          <p:cNvSpPr>
            <a:spLocks noGrp="1"/>
          </p:cNvSpPr>
          <p:nvPr>
            <p:ph type="dt" sz="half" idx="10"/>
          </p:nvPr>
        </p:nvSpPr>
        <p:spPr/>
        <p:txBody>
          <a:bodyPr/>
          <a:lstStyle/>
          <a:p>
            <a:fld id="{9F1E1E98-96DB-4B4C-BBB0-3F499401B9C0}" type="datetimeFigureOut">
              <a:rPr lang="en-GB" smtClean="0"/>
              <a:t>08/02/2024</a:t>
            </a:fld>
            <a:endParaRPr lang="en-GB"/>
          </a:p>
        </p:txBody>
      </p:sp>
      <p:sp>
        <p:nvSpPr>
          <p:cNvPr id="6" name="Footer Placeholder 5">
            <a:extLst>
              <a:ext uri="{FF2B5EF4-FFF2-40B4-BE49-F238E27FC236}">
                <a16:creationId xmlns:a16="http://schemas.microsoft.com/office/drawing/2014/main" id="{8387CB95-68E2-F608-E083-930CA4A684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0FF947-5929-B4C9-AEAE-E06AFFDE6119}"/>
              </a:ext>
            </a:extLst>
          </p:cNvPr>
          <p:cNvSpPr>
            <a:spLocks noGrp="1"/>
          </p:cNvSpPr>
          <p:nvPr>
            <p:ph type="sldNum" sz="quarter" idx="12"/>
          </p:nvPr>
        </p:nvSpPr>
        <p:spPr/>
        <p:txBody>
          <a:bodyPr/>
          <a:lstStyle/>
          <a:p>
            <a:fld id="{5E451388-B755-5B4B-900B-1B1DA760467E}" type="slidenum">
              <a:rPr lang="en-GB" smtClean="0"/>
              <a:t>‹#›</a:t>
            </a:fld>
            <a:endParaRPr lang="en-GB"/>
          </a:p>
        </p:txBody>
      </p:sp>
    </p:spTree>
    <p:extLst>
      <p:ext uri="{BB962C8B-B14F-4D97-AF65-F5344CB8AC3E}">
        <p14:creationId xmlns:p14="http://schemas.microsoft.com/office/powerpoint/2010/main" val="3939989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1C0C-F7C3-B1A2-0A8E-E3F86BC3AA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8281B9F-7089-3BEE-4D5D-45271CD4B8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F055B9F-11C9-690C-258D-4B747C5E23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3C8786D-7DB0-FB8A-56E2-29B0B8BB9FE0}"/>
              </a:ext>
            </a:extLst>
          </p:cNvPr>
          <p:cNvSpPr>
            <a:spLocks noGrp="1"/>
          </p:cNvSpPr>
          <p:nvPr>
            <p:ph type="dt" sz="half" idx="10"/>
          </p:nvPr>
        </p:nvSpPr>
        <p:spPr/>
        <p:txBody>
          <a:bodyPr/>
          <a:lstStyle/>
          <a:p>
            <a:fld id="{9F1E1E98-96DB-4B4C-BBB0-3F499401B9C0}" type="datetimeFigureOut">
              <a:rPr lang="en-GB" smtClean="0"/>
              <a:t>08/02/2024</a:t>
            </a:fld>
            <a:endParaRPr lang="en-GB"/>
          </a:p>
        </p:txBody>
      </p:sp>
      <p:sp>
        <p:nvSpPr>
          <p:cNvPr id="6" name="Footer Placeholder 5">
            <a:extLst>
              <a:ext uri="{FF2B5EF4-FFF2-40B4-BE49-F238E27FC236}">
                <a16:creationId xmlns:a16="http://schemas.microsoft.com/office/drawing/2014/main" id="{9579310D-DD34-3F27-592B-5DBABE48868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565BB6-3E54-B845-1B59-D9033D6BE4F2}"/>
              </a:ext>
            </a:extLst>
          </p:cNvPr>
          <p:cNvSpPr>
            <a:spLocks noGrp="1"/>
          </p:cNvSpPr>
          <p:nvPr>
            <p:ph type="sldNum" sz="quarter" idx="12"/>
          </p:nvPr>
        </p:nvSpPr>
        <p:spPr/>
        <p:txBody>
          <a:bodyPr/>
          <a:lstStyle/>
          <a:p>
            <a:fld id="{5E451388-B755-5B4B-900B-1B1DA760467E}" type="slidenum">
              <a:rPr lang="en-GB" smtClean="0"/>
              <a:t>‹#›</a:t>
            </a:fld>
            <a:endParaRPr lang="en-GB"/>
          </a:p>
        </p:txBody>
      </p:sp>
    </p:spTree>
    <p:extLst>
      <p:ext uri="{BB962C8B-B14F-4D97-AF65-F5344CB8AC3E}">
        <p14:creationId xmlns:p14="http://schemas.microsoft.com/office/powerpoint/2010/main" val="553044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A9CFDF-2410-C915-A89A-B1730AF03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8316C05-A705-FAAC-3291-8E83B5CCED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F290740-0871-8747-0BDB-B04879995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1E1E98-96DB-4B4C-BBB0-3F499401B9C0}" type="datetimeFigureOut">
              <a:rPr lang="en-GB" smtClean="0"/>
              <a:t>08/02/2024</a:t>
            </a:fld>
            <a:endParaRPr lang="en-GB"/>
          </a:p>
        </p:txBody>
      </p:sp>
      <p:sp>
        <p:nvSpPr>
          <p:cNvPr id="5" name="Footer Placeholder 4">
            <a:extLst>
              <a:ext uri="{FF2B5EF4-FFF2-40B4-BE49-F238E27FC236}">
                <a16:creationId xmlns:a16="http://schemas.microsoft.com/office/drawing/2014/main" id="{23372C65-1B11-FF11-CFA0-D8542305EA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EE8FAD7-E305-3B56-24A4-2628CFA7ED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451388-B755-5B4B-900B-1B1DA760467E}" type="slidenum">
              <a:rPr lang="en-GB" smtClean="0"/>
              <a:t>‹#›</a:t>
            </a:fld>
            <a:endParaRPr lang="en-GB"/>
          </a:p>
        </p:txBody>
      </p:sp>
    </p:spTree>
    <p:extLst>
      <p:ext uri="{BB962C8B-B14F-4D97-AF65-F5344CB8AC3E}">
        <p14:creationId xmlns:p14="http://schemas.microsoft.com/office/powerpoint/2010/main" val="386890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132514"/>
            <a:ext cx="12192000" cy="725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1027" name="Rectangle 10"/>
          <p:cNvSpPr>
            <a:spLocks noGrp="1" noChangeArrowheads="1"/>
          </p:cNvSpPr>
          <p:nvPr>
            <p:ph type="title"/>
          </p:nvPr>
        </p:nvSpPr>
        <p:spPr bwMode="auto">
          <a:xfrm>
            <a:off x="1223434" y="457200"/>
            <a:ext cx="1021291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nl-NL"/>
              <a:t>Click to edit Master title style</a:t>
            </a:r>
          </a:p>
        </p:txBody>
      </p:sp>
      <p:sp>
        <p:nvSpPr>
          <p:cNvPr id="1028" name="Rectangle 11"/>
          <p:cNvSpPr>
            <a:spLocks noGrp="1" noChangeArrowheads="1"/>
          </p:cNvSpPr>
          <p:nvPr>
            <p:ph type="body" idx="1"/>
          </p:nvPr>
        </p:nvSpPr>
        <p:spPr bwMode="auto">
          <a:xfrm>
            <a:off x="1234018" y="2286000"/>
            <a:ext cx="101981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1029" name="Rectangle 17"/>
          <p:cNvSpPr>
            <a:spLocks noChangeArrowheads="1"/>
          </p:cNvSpPr>
          <p:nvPr/>
        </p:nvSpPr>
        <p:spPr bwMode="auto">
          <a:xfrm>
            <a:off x="10187517" y="6297613"/>
            <a:ext cx="71966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fontAlgn="base">
              <a:spcBef>
                <a:spcPct val="0"/>
              </a:spcBef>
              <a:spcAft>
                <a:spcPct val="0"/>
              </a:spcAft>
            </a:pPr>
            <a:fld id="{166333BC-55C7-4FC2-A6F7-A7AECB2020EF}" type="slidenum">
              <a:rPr lang="nl-NL" sz="1300">
                <a:solidFill>
                  <a:srgbClr val="000000"/>
                </a:solidFill>
              </a:rPr>
              <a:pPr algn="r" fontAlgn="base">
                <a:spcBef>
                  <a:spcPct val="0"/>
                </a:spcBef>
                <a:spcAft>
                  <a:spcPct val="0"/>
                </a:spcAft>
              </a:pPr>
              <a:t>‹#›</a:t>
            </a:fld>
            <a:endParaRPr lang="nl-NL" sz="1300">
              <a:solidFill>
                <a:srgbClr val="000000"/>
              </a:solidFill>
            </a:endParaRPr>
          </a:p>
        </p:txBody>
      </p:sp>
      <p:sp>
        <p:nvSpPr>
          <p:cNvPr id="1030" name="Rectangle 19"/>
          <p:cNvSpPr>
            <a:spLocks noChangeArrowheads="1"/>
          </p:cNvSpPr>
          <p:nvPr userDrawn="1"/>
        </p:nvSpPr>
        <p:spPr bwMode="auto">
          <a:xfrm>
            <a:off x="0" y="6584950"/>
            <a:ext cx="12192000" cy="273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1031" name="Line 20"/>
          <p:cNvSpPr>
            <a:spLocks noChangeShapeType="1"/>
          </p:cNvSpPr>
          <p:nvPr userDrawn="1"/>
        </p:nvSpPr>
        <p:spPr bwMode="auto">
          <a:xfrm>
            <a:off x="0" y="6781800"/>
            <a:ext cx="12192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pic>
        <p:nvPicPr>
          <p:cNvPr id="1032" name="Picture 21" descr="TU_Delft_2.png                                                 00095E43Smidswater Server              C1CD65DB:"/>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62001" y="6184900"/>
            <a:ext cx="118321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Line 22"/>
          <p:cNvSpPr>
            <a:spLocks noChangeShapeType="1"/>
          </p:cNvSpPr>
          <p:nvPr userDrawn="1"/>
        </p:nvSpPr>
        <p:spPr bwMode="auto">
          <a:xfrm>
            <a:off x="0" y="6134100"/>
            <a:ext cx="1219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1034" name="Text Box 23"/>
          <p:cNvSpPr txBox="1">
            <a:spLocks noChangeArrowheads="1"/>
          </p:cNvSpPr>
          <p:nvPr userDrawn="1"/>
        </p:nvSpPr>
        <p:spPr bwMode="auto">
          <a:xfrm>
            <a:off x="4165600" y="6248401"/>
            <a:ext cx="58928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algn="r" eaLnBrk="1" fontAlgn="base" hangingPunct="1">
              <a:spcBef>
                <a:spcPct val="50000"/>
              </a:spcBef>
              <a:spcAft>
                <a:spcPct val="0"/>
              </a:spcAft>
              <a:defRPr/>
            </a:pPr>
            <a:r>
              <a:rPr lang="nl-NL" sz="1300">
                <a:solidFill>
                  <a:srgbClr val="108BD9"/>
                </a:solidFill>
                <a:latin typeface="ArialMS" charset="0"/>
              </a:rPr>
              <a:t>Regret in Traveler Decision Making</a:t>
            </a:r>
            <a:endParaRPr lang="nl-NL" sz="1400">
              <a:solidFill>
                <a:srgbClr val="108BD9"/>
              </a:solidFill>
              <a:latin typeface="ArialMS" charset="0"/>
            </a:endParaRPr>
          </a:p>
        </p:txBody>
      </p:sp>
      <p:sp>
        <p:nvSpPr>
          <p:cNvPr id="1035" name="Rectangle 28"/>
          <p:cNvSpPr>
            <a:spLocks noChangeArrowheads="1"/>
          </p:cNvSpPr>
          <p:nvPr userDrawn="1"/>
        </p:nvSpPr>
        <p:spPr bwMode="auto">
          <a:xfrm>
            <a:off x="0" y="0"/>
            <a:ext cx="626533" cy="20574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Tree>
    <p:extLst>
      <p:ext uri="{BB962C8B-B14F-4D97-AF65-F5344CB8AC3E}">
        <p14:creationId xmlns:p14="http://schemas.microsoft.com/office/powerpoint/2010/main" val="1810938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marL="857250" indent="-857250" algn="l" rtl="0" eaLnBrk="0" fontAlgn="base" hangingPunct="0">
        <a:spcBef>
          <a:spcPct val="0"/>
        </a:spcBef>
        <a:spcAft>
          <a:spcPct val="0"/>
        </a:spcAft>
        <a:defRPr sz="3300">
          <a:solidFill>
            <a:schemeClr val="tx1"/>
          </a:solidFill>
          <a:latin typeface="+mj-lt"/>
          <a:ea typeface="+mj-ea"/>
          <a:cs typeface="+mj-cs"/>
        </a:defRPr>
      </a:lvl1pPr>
      <a:lvl2pPr marL="857250" indent="-857250" algn="l" rtl="0" eaLnBrk="0" fontAlgn="base" hangingPunct="0">
        <a:spcBef>
          <a:spcPct val="0"/>
        </a:spcBef>
        <a:spcAft>
          <a:spcPct val="0"/>
        </a:spcAft>
        <a:defRPr sz="3300">
          <a:solidFill>
            <a:schemeClr val="tx1"/>
          </a:solidFill>
          <a:latin typeface="Bookman Old Style" pitchFamily="18" charset="0"/>
        </a:defRPr>
      </a:lvl2pPr>
      <a:lvl3pPr marL="857250" indent="-857250" algn="l" rtl="0" eaLnBrk="0" fontAlgn="base" hangingPunct="0">
        <a:spcBef>
          <a:spcPct val="0"/>
        </a:spcBef>
        <a:spcAft>
          <a:spcPct val="0"/>
        </a:spcAft>
        <a:defRPr sz="3300">
          <a:solidFill>
            <a:schemeClr val="tx1"/>
          </a:solidFill>
          <a:latin typeface="Bookman Old Style" pitchFamily="18" charset="0"/>
        </a:defRPr>
      </a:lvl3pPr>
      <a:lvl4pPr marL="857250" indent="-857250" algn="l" rtl="0" eaLnBrk="0" fontAlgn="base" hangingPunct="0">
        <a:spcBef>
          <a:spcPct val="0"/>
        </a:spcBef>
        <a:spcAft>
          <a:spcPct val="0"/>
        </a:spcAft>
        <a:defRPr sz="3300">
          <a:solidFill>
            <a:schemeClr val="tx1"/>
          </a:solidFill>
          <a:latin typeface="Bookman Old Style" pitchFamily="18" charset="0"/>
        </a:defRPr>
      </a:lvl4pPr>
      <a:lvl5pPr marL="857250" indent="-857250" algn="l" rtl="0" eaLnBrk="0" fontAlgn="base" hangingPunct="0">
        <a:spcBef>
          <a:spcPct val="0"/>
        </a:spcBef>
        <a:spcAft>
          <a:spcPct val="0"/>
        </a:spcAft>
        <a:defRPr sz="3300">
          <a:solidFill>
            <a:schemeClr val="tx1"/>
          </a:solidFill>
          <a:latin typeface="Bookman Old Style" pitchFamily="18" charset="0"/>
        </a:defRPr>
      </a:lvl5pPr>
      <a:lvl6pPr marL="1314450" indent="-857250" algn="l" rtl="0" fontAlgn="base">
        <a:spcBef>
          <a:spcPct val="0"/>
        </a:spcBef>
        <a:spcAft>
          <a:spcPct val="0"/>
        </a:spcAft>
        <a:defRPr sz="3300">
          <a:solidFill>
            <a:schemeClr val="tx1"/>
          </a:solidFill>
          <a:latin typeface="Bookman Old Style" pitchFamily="18" charset="0"/>
        </a:defRPr>
      </a:lvl6pPr>
      <a:lvl7pPr marL="1771650" indent="-857250" algn="l" rtl="0" fontAlgn="base">
        <a:spcBef>
          <a:spcPct val="0"/>
        </a:spcBef>
        <a:spcAft>
          <a:spcPct val="0"/>
        </a:spcAft>
        <a:defRPr sz="3300">
          <a:solidFill>
            <a:schemeClr val="tx1"/>
          </a:solidFill>
          <a:latin typeface="Bookman Old Style" pitchFamily="18" charset="0"/>
        </a:defRPr>
      </a:lvl7pPr>
      <a:lvl8pPr marL="2228850" indent="-857250" algn="l" rtl="0" fontAlgn="base">
        <a:spcBef>
          <a:spcPct val="0"/>
        </a:spcBef>
        <a:spcAft>
          <a:spcPct val="0"/>
        </a:spcAft>
        <a:defRPr sz="3300">
          <a:solidFill>
            <a:schemeClr val="tx1"/>
          </a:solidFill>
          <a:latin typeface="Bookman Old Style" pitchFamily="18" charset="0"/>
        </a:defRPr>
      </a:lvl8pPr>
      <a:lvl9pPr marL="2686050" indent="-857250" algn="l" rtl="0" fontAlgn="base">
        <a:spcBef>
          <a:spcPct val="0"/>
        </a:spcBef>
        <a:spcAft>
          <a:spcPct val="0"/>
        </a:spcAft>
        <a:defRPr sz="3300">
          <a:solidFill>
            <a:schemeClr val="tx1"/>
          </a:solidFill>
          <a:latin typeface="Bookman Old Style" pitchFamily="18" charset="0"/>
        </a:defRPr>
      </a:lvl9pPr>
    </p:titleStyle>
    <p:bodyStyle>
      <a:lvl1pPr marL="195263" indent="-195263" algn="l" rtl="0" eaLnBrk="0" fontAlgn="base" hangingPunct="0">
        <a:lnSpc>
          <a:spcPts val="2500"/>
        </a:lnSpc>
        <a:spcBef>
          <a:spcPct val="0"/>
        </a:spcBef>
        <a:spcAft>
          <a:spcPct val="0"/>
        </a:spcAft>
        <a:buClr>
          <a:schemeClr val="bg2"/>
        </a:buClr>
        <a:buChar char="•"/>
        <a:defRPr sz="2000">
          <a:solidFill>
            <a:schemeClr val="tx1"/>
          </a:solidFill>
          <a:latin typeface="+mn-lt"/>
          <a:ea typeface="+mn-ea"/>
          <a:cs typeface="+mn-cs"/>
        </a:defRPr>
      </a:lvl1pPr>
      <a:lvl2pPr marL="576263" indent="-190500" algn="l" rtl="0" eaLnBrk="0" fontAlgn="base" hangingPunct="0">
        <a:lnSpc>
          <a:spcPts val="2500"/>
        </a:lnSpc>
        <a:spcBef>
          <a:spcPct val="0"/>
        </a:spcBef>
        <a:spcAft>
          <a:spcPct val="0"/>
        </a:spcAft>
        <a:buClr>
          <a:schemeClr val="bg2"/>
        </a:buClr>
        <a:buFont typeface="Times" pitchFamily="18" charset="0"/>
        <a:buChar char="•"/>
        <a:defRPr>
          <a:solidFill>
            <a:schemeClr val="tx1"/>
          </a:solidFill>
          <a:latin typeface="+mn-lt"/>
        </a:defRPr>
      </a:lvl2pPr>
      <a:lvl3pPr marL="957263" indent="-190500" algn="l" rtl="0" eaLnBrk="0" fontAlgn="base" hangingPunct="0">
        <a:lnSpc>
          <a:spcPts val="2500"/>
        </a:lnSpc>
        <a:spcBef>
          <a:spcPct val="0"/>
        </a:spcBef>
        <a:spcAft>
          <a:spcPct val="0"/>
        </a:spcAft>
        <a:buClr>
          <a:schemeClr val="bg2"/>
        </a:buClr>
        <a:buFont typeface="Times" pitchFamily="18" charset="0"/>
        <a:buChar char="•"/>
        <a:defRPr sz="1600">
          <a:solidFill>
            <a:schemeClr val="tx1"/>
          </a:solidFill>
          <a:latin typeface="+mn-lt"/>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defRPr>
      </a:lvl4pPr>
      <a:lvl5pPr marL="1719263" indent="-190500" algn="l" rtl="0" eaLnBrk="0" fontAlgn="base" hangingPunct="0">
        <a:lnSpc>
          <a:spcPts val="2500"/>
        </a:lnSpc>
        <a:spcBef>
          <a:spcPct val="0"/>
        </a:spcBef>
        <a:spcAft>
          <a:spcPct val="0"/>
        </a:spcAft>
        <a:buClr>
          <a:schemeClr val="bg2"/>
        </a:buClr>
        <a:buChar char="•"/>
        <a:defRPr sz="1200">
          <a:solidFill>
            <a:schemeClr val="tx1"/>
          </a:solidFill>
          <a:latin typeface="+mn-lt"/>
        </a:defRPr>
      </a:lvl5pPr>
      <a:lvl6pPr marL="2176463" indent="-190500" algn="l" rtl="0" fontAlgn="base">
        <a:lnSpc>
          <a:spcPts val="2500"/>
        </a:lnSpc>
        <a:spcBef>
          <a:spcPct val="0"/>
        </a:spcBef>
        <a:spcAft>
          <a:spcPct val="0"/>
        </a:spcAft>
        <a:buClr>
          <a:schemeClr val="bg2"/>
        </a:buClr>
        <a:buChar char="•"/>
        <a:defRPr sz="1200">
          <a:solidFill>
            <a:schemeClr val="tx1"/>
          </a:solidFill>
          <a:latin typeface="+mn-lt"/>
        </a:defRPr>
      </a:lvl6pPr>
      <a:lvl7pPr marL="2633663" indent="-190500" algn="l" rtl="0" fontAlgn="base">
        <a:lnSpc>
          <a:spcPts val="2500"/>
        </a:lnSpc>
        <a:spcBef>
          <a:spcPct val="0"/>
        </a:spcBef>
        <a:spcAft>
          <a:spcPct val="0"/>
        </a:spcAft>
        <a:buClr>
          <a:schemeClr val="bg2"/>
        </a:buClr>
        <a:buChar char="•"/>
        <a:defRPr sz="1200">
          <a:solidFill>
            <a:schemeClr val="tx1"/>
          </a:solidFill>
          <a:latin typeface="+mn-lt"/>
        </a:defRPr>
      </a:lvl7pPr>
      <a:lvl8pPr marL="3090863" indent="-190500" algn="l" rtl="0" fontAlgn="base">
        <a:lnSpc>
          <a:spcPts val="2500"/>
        </a:lnSpc>
        <a:spcBef>
          <a:spcPct val="0"/>
        </a:spcBef>
        <a:spcAft>
          <a:spcPct val="0"/>
        </a:spcAft>
        <a:buClr>
          <a:schemeClr val="bg2"/>
        </a:buClr>
        <a:buChar char="•"/>
        <a:defRPr sz="1200">
          <a:solidFill>
            <a:schemeClr val="tx1"/>
          </a:solidFill>
          <a:latin typeface="+mn-lt"/>
        </a:defRPr>
      </a:lvl8pPr>
      <a:lvl9pPr marL="3548063" indent="-190500" algn="l" rtl="0" fontAlgn="base">
        <a:lnSpc>
          <a:spcPts val="2500"/>
        </a:lnSpc>
        <a:spcBef>
          <a:spcPct val="0"/>
        </a:spcBef>
        <a:spcAft>
          <a:spcPct val="0"/>
        </a:spcAft>
        <a:buClr>
          <a:schemeClr val="bg2"/>
        </a:buClr>
        <a:buChar char="•"/>
        <a:defRPr sz="12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1950734846"/>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8.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7.emf"/><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6.emf"/><Relationship Id="rId7"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81.png"/><Relationship Id="rId10" Type="http://schemas.openxmlformats.org/officeDocument/2006/relationships/image" Target="../media/image4.jpeg"/><Relationship Id="rId4" Type="http://schemas.openxmlformats.org/officeDocument/2006/relationships/image" Target="../media/image7.emf"/><Relationship Id="rId9" Type="http://schemas.openxmlformats.org/officeDocument/2006/relationships/image" Target="../media/image8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830.png"/><Relationship Id="rId7" Type="http://schemas.openxmlformats.org/officeDocument/2006/relationships/image" Target="../media/image9.wmf"/><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oleObject" Target="../embeddings/oleObject3.bin"/><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4.jpe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96.png"/><Relationship Id="rId5" Type="http://schemas.openxmlformats.org/officeDocument/2006/relationships/image" Target="../media/image7.emf"/><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9.png"/><Relationship Id="rId7" Type="http://schemas.openxmlformats.org/officeDocument/2006/relationships/image" Target="../media/image7.emf"/><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6.emf"/><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25.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tmp"/><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colab.research.google.com" TargetMode="External"/><Relationship Id="rId7" Type="http://schemas.openxmlformats.org/officeDocument/2006/relationships/image" Target="../media/image45.png"/><Relationship Id="rId2" Type="http://schemas.openxmlformats.org/officeDocument/2006/relationships/hyperlink" Target="https://github.com/TPM34A/ML_approaches_for_discrete_choice_analysis" TargetMode="External"/><Relationship Id="rId1" Type="http://schemas.openxmlformats.org/officeDocument/2006/relationships/slideLayout" Target="../slideLayouts/slideLayout2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770.png"/></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hyperlink" Target="mailto:s.vancranenburgh@tudelft.nl" TargetMode="External"/><Relationship Id="rId2" Type="http://schemas.openxmlformats.org/officeDocument/2006/relationships/notesSlide" Target="../notesSlides/notesSlide38.xml"/><Relationship Id="rId1" Type="http://schemas.openxmlformats.org/officeDocument/2006/relationships/slideLayout" Target="../slideLayouts/slideLayout25.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063552" y="764704"/>
            <a:ext cx="8136904" cy="5112568"/>
          </a:xfrm>
          <a:noFill/>
        </p:spPr>
        <p:txBody>
          <a:bodyPr/>
          <a:lstStyle/>
          <a:p>
            <a:pPr algn="ctr"/>
            <a:r>
              <a:rPr lang="en-GB" sz="3200" b="1" dirty="0">
                <a:solidFill>
                  <a:schemeClr val="bg2"/>
                </a:solidFill>
                <a:latin typeface="Calibri" panose="020F0502020204030204" pitchFamily="34" charset="0"/>
              </a:rPr>
              <a:t>Discrete Choice Analysis: micro-econometrics and machine learning approaches</a:t>
            </a:r>
            <a:br>
              <a:rPr lang="en-GB" sz="4000" b="1" dirty="0">
                <a:solidFill>
                  <a:schemeClr val="bg2"/>
                </a:solidFill>
                <a:latin typeface="Calibri" panose="020F0502020204030204" pitchFamily="34" charset="0"/>
              </a:rPr>
            </a:br>
            <a:br>
              <a:rPr lang="en-GB" sz="4000" b="1" dirty="0">
                <a:solidFill>
                  <a:schemeClr val="bg2"/>
                </a:solidFill>
                <a:latin typeface="Calibri" panose="020F0502020204030204" pitchFamily="34" charset="0"/>
              </a:rPr>
            </a:br>
            <a:br>
              <a:rPr lang="en-GB" sz="4000" b="1" dirty="0">
                <a:solidFill>
                  <a:schemeClr val="bg2"/>
                </a:solidFill>
                <a:latin typeface="Calibri" panose="020F0502020204030204" pitchFamily="34" charset="0"/>
              </a:rPr>
            </a:br>
            <a:r>
              <a:rPr lang="en-GB" sz="3200" i="1" dirty="0">
                <a:latin typeface="Calibri" panose="020F0502020204030204" pitchFamily="34" charset="0"/>
              </a:rPr>
              <a:t>Machine learning approaches for discrete choice analysis</a:t>
            </a:r>
            <a:br>
              <a:rPr lang="en-GB" sz="3200" b="1" dirty="0">
                <a:solidFill>
                  <a:schemeClr val="bg2"/>
                </a:solidFill>
                <a:latin typeface="Calibri" panose="020F0502020204030204" pitchFamily="34" charset="0"/>
              </a:rPr>
            </a:br>
            <a:br>
              <a:rPr lang="en-GB" sz="3200" b="1" i="1" dirty="0">
                <a:latin typeface="Calibri" panose="020F0502020204030204" pitchFamily="34" charset="0"/>
              </a:rPr>
            </a:br>
            <a:br>
              <a:rPr lang="en-GB" sz="3200" b="1" dirty="0">
                <a:latin typeface="Calibri" panose="020F0502020204030204" pitchFamily="34" charset="0"/>
              </a:rPr>
            </a:br>
            <a:r>
              <a:rPr lang="en-GB" sz="2200" b="1" dirty="0">
                <a:latin typeface="Calibri" panose="020F0502020204030204" pitchFamily="34" charset="0"/>
              </a:rPr>
              <a:t>Sander van Cranenburgh</a:t>
            </a:r>
            <a:br>
              <a:rPr lang="en-GB" sz="2200" b="1" dirty="0">
                <a:latin typeface="Calibri" panose="020F0502020204030204" pitchFamily="34" charset="0"/>
              </a:rPr>
            </a:br>
            <a:br>
              <a:rPr lang="en-GB" sz="2200" b="1" dirty="0">
                <a:latin typeface="Calibri" panose="020F0502020204030204" pitchFamily="34" charset="0"/>
              </a:rPr>
            </a:br>
            <a:r>
              <a:rPr lang="en-GB" sz="1600" i="1" dirty="0">
                <a:latin typeface="Calibri" panose="020F0502020204030204" pitchFamily="34" charset="0"/>
              </a:rPr>
              <a:t>Associate Professor in choice </a:t>
            </a:r>
            <a:r>
              <a:rPr lang="en-GB" sz="1600" i="1">
                <a:latin typeface="Calibri" panose="020F0502020204030204" pitchFamily="34" charset="0"/>
              </a:rPr>
              <a:t>behaviour modelling</a:t>
            </a:r>
            <a:br>
              <a:rPr lang="en-GB" sz="1600" i="1" dirty="0">
                <a:latin typeface="Calibri" panose="020F0502020204030204" pitchFamily="34" charset="0"/>
              </a:rPr>
            </a:br>
            <a:br>
              <a:rPr lang="en-GB" sz="1600" i="1" dirty="0">
                <a:latin typeface="Calibri" panose="020F0502020204030204" pitchFamily="34" charset="0"/>
              </a:rPr>
            </a:br>
            <a:r>
              <a:rPr lang="en-GB" sz="1600" i="1" dirty="0" err="1">
                <a:latin typeface="Calibri" panose="020F0502020204030204" pitchFamily="34" charset="0"/>
              </a:rPr>
              <a:t>CityAI</a:t>
            </a:r>
            <a:r>
              <a:rPr lang="en-GB" sz="1600" i="1" dirty="0">
                <a:latin typeface="Calibri" panose="020F0502020204030204" pitchFamily="34" charset="0"/>
              </a:rPr>
              <a:t> lab</a:t>
            </a:r>
            <a:br>
              <a:rPr lang="en-GB" sz="1600" i="1" dirty="0">
                <a:latin typeface="Calibri" panose="020F0502020204030204" pitchFamily="34" charset="0"/>
              </a:rPr>
            </a:br>
            <a:r>
              <a:rPr lang="en-GB" sz="1600" i="1" dirty="0">
                <a:latin typeface="Calibri" panose="020F0502020204030204" pitchFamily="34" charset="0"/>
              </a:rPr>
              <a:t>Section of Transport and Logistics</a:t>
            </a:r>
            <a:br>
              <a:rPr lang="en-GB" sz="1600" i="1" dirty="0">
                <a:latin typeface="Calibri" panose="020F0502020204030204" pitchFamily="34" charset="0"/>
              </a:rPr>
            </a:br>
            <a:r>
              <a:rPr lang="en-GB" sz="1600" i="1" dirty="0">
                <a:latin typeface="Calibri" panose="020F0502020204030204" pitchFamily="34" charset="0"/>
              </a:rPr>
              <a:t>Faculty of Technology, Policy and Management</a:t>
            </a:r>
            <a:br>
              <a:rPr lang="en-GB" sz="1600" i="1" dirty="0">
                <a:latin typeface="Calibri" panose="020F0502020204030204" pitchFamily="34" charset="0"/>
              </a:rPr>
            </a:br>
            <a:r>
              <a:rPr lang="en-GB" sz="1600" i="1" dirty="0">
                <a:latin typeface="Calibri" panose="020F0502020204030204" pitchFamily="34" charset="0"/>
              </a:rPr>
              <a:t>Delft University of Technology</a:t>
            </a:r>
            <a:endParaRPr lang="en-GB" sz="1800" i="1" dirty="0">
              <a:latin typeface="Calibri" panose="020F0502020204030204" pitchFamily="34" charset="0"/>
            </a:endParaRPr>
          </a:p>
        </p:txBody>
      </p:sp>
    </p:spTree>
    <p:extLst>
      <p:ext uri="{BB962C8B-B14F-4D97-AF65-F5344CB8AC3E}">
        <p14:creationId xmlns:p14="http://schemas.microsoft.com/office/powerpoint/2010/main" val="165789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p:cNvSpPr txBox="1"/>
          <p:nvPr/>
        </p:nvSpPr>
        <p:spPr>
          <a:xfrm>
            <a:off x="720000" y="1260000"/>
            <a:ext cx="5274330"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Idea “</a:t>
            </a:r>
            <a:r>
              <a:rPr kumimoji="0" lang="en-GB" sz="1800" b="1" i="1" u="none" strike="noStrike" kern="1200" cap="none" spc="0" normalizeH="0" baseline="0" noProof="0" dirty="0">
                <a:ln>
                  <a:noFill/>
                </a:ln>
                <a:solidFill>
                  <a:prstClr val="black"/>
                </a:solidFill>
                <a:effectLst/>
                <a:uLnTx/>
                <a:uFillTx/>
                <a:latin typeface="Calibri"/>
                <a:ea typeface="+mn-ea"/>
                <a:cs typeface="+mn-cs"/>
              </a:rPr>
              <a:t>Learning-MNL”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Not all variables (features) are equally of interest to understand and explain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Let’s create a model with 2 parts:</a:t>
            </a:r>
          </a:p>
          <a:p>
            <a:pPr marL="742950" marR="0" lvl="1" indent="-285750" algn="l" defTabSz="771525" rtl="0" eaLnBrk="1" fontAlgn="auto" latinLnBrk="0" hangingPunct="1">
              <a:lnSpc>
                <a:spcPct val="100000"/>
              </a:lnSpc>
              <a:spcBef>
                <a:spcPts val="0"/>
              </a:spcBef>
              <a:spcAft>
                <a:spcPts val="0"/>
              </a:spcAft>
              <a:buClrTx/>
              <a:buSzTx/>
              <a:buFont typeface="Arial" panose="020B0604020202020204" pitchFamily="34" charset="0"/>
              <a:buChar char="•"/>
              <a:tabLst>
                <a:tab pos="4043363"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 ‘restrictive’ but </a:t>
            </a:r>
            <a:r>
              <a:rPr kumimoji="0" lang="en-GB" sz="1800" b="1" i="0" u="none" strike="noStrike" kern="1200" cap="none" spc="0" normalizeH="0" baseline="0" noProof="0" dirty="0">
                <a:ln>
                  <a:noFill/>
                </a:ln>
                <a:solidFill>
                  <a:prstClr val="black"/>
                </a:solidFill>
                <a:effectLst/>
                <a:uLnTx/>
                <a:uFillTx/>
                <a:latin typeface="Calibri"/>
                <a:ea typeface="+mn-ea"/>
                <a:cs typeface="+mn-cs"/>
              </a:rPr>
              <a:t>transparent part</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a:t>
            </a: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RUM-MNL</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4043363"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a fully flexible </a:t>
            </a:r>
            <a:r>
              <a:rPr kumimoji="0" lang="en-GB" sz="1800" b="0" i="0" u="none" strike="noStrike" kern="1200" cap="none" spc="0" normalizeH="0" baseline="0" noProof="0" dirty="0">
                <a:ln>
                  <a:noFill/>
                </a:ln>
                <a:solidFill>
                  <a:prstClr val="black"/>
                </a:solidFill>
                <a:effectLst/>
                <a:uLnTx/>
                <a:uFillTx/>
                <a:latin typeface="Calibri"/>
                <a:ea typeface="+mn-ea"/>
                <a:cs typeface="+mn-cs"/>
              </a:rPr>
              <a:t>but opaque part: </a:t>
            </a: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MLP</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tab pos="4043363"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tab pos="4043363"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Variables of …</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behaviour interest go into the </a:t>
            </a: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RUM-MNL</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not of behavioural interest go into the </a:t>
            </a: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MLP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6"/>
          <p:cNvGrpSpPr/>
          <p:nvPr/>
        </p:nvGrpSpPr>
        <p:grpSpPr>
          <a:xfrm>
            <a:off x="5340783" y="1805077"/>
            <a:ext cx="6493364" cy="4916398"/>
            <a:chOff x="5431318" y="1964017"/>
            <a:chExt cx="6493364" cy="4916398"/>
          </a:xfrm>
        </p:grpSpPr>
        <p:cxnSp>
          <p:nvCxnSpPr>
            <p:cNvPr id="43" name="Straight Arrow Connector 42"/>
            <p:cNvCxnSpPr/>
            <p:nvPr/>
          </p:nvCxnSpPr>
          <p:spPr>
            <a:xfrm flipV="1">
              <a:off x="9159529" y="2768298"/>
              <a:ext cx="1108618" cy="2053359"/>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p:nvPr/>
          </p:nvCxnSpPr>
          <p:spPr>
            <a:xfrm flipV="1">
              <a:off x="9159529" y="3314677"/>
              <a:ext cx="1108618" cy="2105236"/>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54" name="Straight Arrow Connector 53"/>
            <p:cNvCxnSpPr/>
            <p:nvPr/>
          </p:nvCxnSpPr>
          <p:spPr>
            <a:xfrm flipV="1">
              <a:off x="9166672" y="3314677"/>
              <a:ext cx="1101475" cy="1506980"/>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55" name="Straight Arrow Connector 54"/>
            <p:cNvCxnSpPr/>
            <p:nvPr/>
          </p:nvCxnSpPr>
          <p:spPr>
            <a:xfrm flipV="1">
              <a:off x="9166672" y="2768298"/>
              <a:ext cx="1101475" cy="2604919"/>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grpSp>
          <p:nvGrpSpPr>
            <p:cNvPr id="74" name="Group 73"/>
            <p:cNvGrpSpPr/>
            <p:nvPr/>
          </p:nvGrpSpPr>
          <p:grpSpPr>
            <a:xfrm>
              <a:off x="6804945" y="4120085"/>
              <a:ext cx="2354584" cy="2019909"/>
              <a:chOff x="6737254" y="4120085"/>
              <a:chExt cx="2354584" cy="2019909"/>
            </a:xfrm>
          </p:grpSpPr>
          <p:grpSp>
            <p:nvGrpSpPr>
              <p:cNvPr id="42" name="Group 41"/>
              <p:cNvGrpSpPr/>
              <p:nvPr/>
            </p:nvGrpSpPr>
            <p:grpSpPr>
              <a:xfrm>
                <a:off x="6737254" y="4120085"/>
                <a:ext cx="2354584" cy="2019909"/>
                <a:chOff x="7687486" y="4073387"/>
                <a:chExt cx="2354584" cy="2019909"/>
              </a:xfrm>
            </p:grpSpPr>
            <p:pic>
              <p:nvPicPr>
                <p:cNvPr id="33" name="Picture 32"/>
                <p:cNvPicPr>
                  <a:picLocks noChangeAspect="1"/>
                </p:cNvPicPr>
                <p:nvPr/>
              </p:nvPicPr>
              <p:blipFill rotWithShape="1">
                <a:blip r:embed="rId3"/>
                <a:srcRect l="-1998" t="1251" r="42493" b="11355"/>
                <a:stretch/>
              </p:blipFill>
              <p:spPr>
                <a:xfrm>
                  <a:off x="7687486" y="4073387"/>
                  <a:ext cx="1713739" cy="2019909"/>
                </a:xfrm>
                <a:prstGeom prst="rect">
                  <a:avLst/>
                </a:prstGeom>
              </p:spPr>
            </p:pic>
            <p:pic>
              <p:nvPicPr>
                <p:cNvPr id="35" name="Picture 34"/>
                <p:cNvPicPr>
                  <a:picLocks noChangeAspect="1"/>
                </p:cNvPicPr>
                <p:nvPr/>
              </p:nvPicPr>
              <p:blipFill rotWithShape="1">
                <a:blip r:embed="rId3"/>
                <a:srcRect l="43004" t="21329" r="42493" b="35054"/>
                <a:stretch/>
              </p:blipFill>
              <p:spPr>
                <a:xfrm>
                  <a:off x="9624392" y="4541056"/>
                  <a:ext cx="417678" cy="1008113"/>
                </a:xfrm>
                <a:prstGeom prst="rect">
                  <a:avLst/>
                </a:prstGeom>
              </p:spPr>
            </p:pic>
            <p:cxnSp>
              <p:nvCxnSpPr>
                <p:cNvPr id="36" name="Straight Arrow Connector 35"/>
                <p:cNvCxnSpPr/>
                <p:nvPr/>
              </p:nvCxnSpPr>
              <p:spPr>
                <a:xfrm flipV="1">
                  <a:off x="9408368" y="4797152"/>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p:nvPr/>
              </p:nvCxnSpPr>
              <p:spPr>
                <a:xfrm flipV="1">
                  <a:off x="9401225" y="5373216"/>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p:nvPr/>
              </p:nvCxnSpPr>
              <p:spPr>
                <a:xfrm>
                  <a:off x="9408368" y="4797152"/>
                  <a:ext cx="208881" cy="576064"/>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p:cNvCxnSpPr/>
                <p:nvPr/>
              </p:nvCxnSpPr>
              <p:spPr>
                <a:xfrm flipV="1">
                  <a:off x="9408368" y="4797152"/>
                  <a:ext cx="216024" cy="576063"/>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grpSp>
          <p:sp>
            <p:nvSpPr>
              <p:cNvPr id="65" name="Oval 64"/>
              <p:cNvSpPr/>
              <p:nvPr/>
            </p:nvSpPr>
            <p:spPr>
              <a:xfrm>
                <a:off x="7012949" y="471654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7020161" y="4149080"/>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7017721" y="522920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7020161" y="5721074"/>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3" name="Group 72"/>
            <p:cNvGrpSpPr/>
            <p:nvPr/>
          </p:nvGrpSpPr>
          <p:grpSpPr>
            <a:xfrm>
              <a:off x="9044682" y="1964017"/>
              <a:ext cx="2880000" cy="2041047"/>
              <a:chOff x="8976991" y="1964017"/>
              <a:chExt cx="2880000" cy="2041047"/>
            </a:xfrm>
          </p:grpSpPr>
          <p:pic>
            <p:nvPicPr>
              <p:cNvPr id="29" name="Picture 28"/>
              <p:cNvPicPr>
                <a:picLocks noChangeAspect="1"/>
              </p:cNvPicPr>
              <p:nvPr/>
            </p:nvPicPr>
            <p:blipFill rotWithShape="1">
              <a:blip r:embed="rId4"/>
              <a:srcRect b="11691"/>
              <a:stretch/>
            </p:blipFill>
            <p:spPr>
              <a:xfrm>
                <a:off x="8976991" y="1964017"/>
                <a:ext cx="2880000" cy="2041047"/>
              </a:xfrm>
              <a:prstGeom prst="rect">
                <a:avLst/>
              </a:prstGeom>
            </p:spPr>
          </p:pic>
          <p:sp>
            <p:nvSpPr>
              <p:cNvPr id="69" name="Oval 68"/>
              <p:cNvSpPr/>
              <p:nvPr/>
            </p:nvSpPr>
            <p:spPr>
              <a:xfrm>
                <a:off x="9192344" y="2041592"/>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9192344" y="2572405"/>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9192344" y="3137564"/>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Oval 71"/>
              <p:cNvSpPr/>
              <p:nvPr/>
            </p:nvSpPr>
            <p:spPr>
              <a:xfrm>
                <a:off x="9192344" y="3615220"/>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5" name="Left Brace 74"/>
            <p:cNvSpPr/>
            <p:nvPr/>
          </p:nvSpPr>
          <p:spPr>
            <a:xfrm>
              <a:off x="8899995" y="1964017"/>
              <a:ext cx="144687" cy="2041047"/>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Box 75"/>
            <p:cNvSpPr txBox="1"/>
            <p:nvPr/>
          </p:nvSpPr>
          <p:spPr>
            <a:xfrm>
              <a:off x="7527961" y="2482777"/>
              <a:ext cx="143403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Variables of behavioural interest</a:t>
              </a:r>
            </a:p>
          </p:txBody>
        </p:sp>
        <p:sp>
          <p:nvSpPr>
            <p:cNvPr id="77" name="Left Brace 76"/>
            <p:cNvSpPr/>
            <p:nvPr/>
          </p:nvSpPr>
          <p:spPr>
            <a:xfrm>
              <a:off x="6678424" y="4098947"/>
              <a:ext cx="144687" cy="2041047"/>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TextBox 77"/>
            <p:cNvSpPr txBox="1"/>
            <p:nvPr/>
          </p:nvSpPr>
          <p:spPr>
            <a:xfrm>
              <a:off x="5431318" y="4617707"/>
              <a:ext cx="130910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Variables </a:t>
              </a:r>
              <a:r>
                <a:rPr kumimoji="0" lang="en-GB" sz="1800" b="1" i="0" u="none" strike="noStrike" kern="1200" cap="none" spc="0" normalizeH="0" baseline="0" noProof="0" dirty="0">
                  <a:ln>
                    <a:noFill/>
                  </a:ln>
                  <a:solidFill>
                    <a:srgbClr val="0070C0"/>
                  </a:solidFill>
                  <a:effectLst/>
                  <a:uLnTx/>
                  <a:uFillTx/>
                  <a:latin typeface="Calibri"/>
                  <a:ea typeface="+mn-ea"/>
                  <a:cs typeface="+mn-cs"/>
                </a:rPr>
                <a:t>NOT</a:t>
              </a:r>
              <a:r>
                <a:rPr kumimoji="0" lang="en-GB" sz="1800" b="0" i="0" u="none" strike="noStrike" kern="1200" cap="none" spc="0" normalizeH="0" baseline="0" noProof="0" dirty="0">
                  <a:ln>
                    <a:noFill/>
                  </a:ln>
                  <a:solidFill>
                    <a:srgbClr val="0070C0"/>
                  </a:solidFill>
                  <a:effectLst/>
                  <a:uLnTx/>
                  <a:uFillTx/>
                  <a:latin typeface="Calibri"/>
                  <a:ea typeface="+mn-ea"/>
                  <a:cs typeface="+mn-cs"/>
                </a:rPr>
                <a:t> of behavioural interest</a:t>
              </a:r>
            </a:p>
          </p:txBody>
        </p:sp>
        <p:sp>
          <p:nvSpPr>
            <p:cNvPr id="79" name="Left Brace 78"/>
            <p:cNvSpPr/>
            <p:nvPr/>
          </p:nvSpPr>
          <p:spPr>
            <a:xfrm rot="16200000">
              <a:off x="7999948" y="5259841"/>
              <a:ext cx="121794" cy="2197369"/>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Box 79"/>
            <p:cNvSpPr txBox="1"/>
            <p:nvPr/>
          </p:nvSpPr>
          <p:spPr>
            <a:xfrm>
              <a:off x="6595739" y="6511083"/>
              <a:ext cx="31683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Fully connected MLP</a:t>
              </a:r>
            </a:p>
          </p:txBody>
        </p:sp>
        <p:sp>
          <p:nvSpPr>
            <p:cNvPr id="81" name="Left Brace 80"/>
            <p:cNvSpPr/>
            <p:nvPr/>
          </p:nvSpPr>
          <p:spPr>
            <a:xfrm rot="16200000">
              <a:off x="10304204" y="3043162"/>
              <a:ext cx="121794" cy="2197369"/>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TextBox 81"/>
            <p:cNvSpPr txBox="1"/>
            <p:nvPr/>
          </p:nvSpPr>
          <p:spPr>
            <a:xfrm>
              <a:off x="9883030" y="4310424"/>
              <a:ext cx="20014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RUM-MNL model in  MLP form</a:t>
              </a:r>
            </a:p>
          </p:txBody>
        </p:sp>
      </p:grpSp>
    </p:spTree>
    <p:extLst>
      <p:ext uri="{BB962C8B-B14F-4D97-AF65-F5344CB8AC3E}">
        <p14:creationId xmlns:p14="http://schemas.microsoft.com/office/powerpoint/2010/main" val="127608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44000" y="5580000"/>
            <a:ext cx="8576121"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Use one hidden node per alternative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 MNL part, ensure the same weights are used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softmax</a:t>
            </a:r>
            <a:r>
              <a:rPr kumimoji="0" lang="en-GB" sz="1800" b="0" i="0" u="none" strike="noStrike" kern="1200" cap="none" spc="0" normalizeH="0" baseline="0" noProof="0" dirty="0">
                <a:ln>
                  <a:noFill/>
                </a:ln>
                <a:solidFill>
                  <a:prstClr val="black"/>
                </a:solidFill>
                <a:effectLst/>
                <a:uLnTx/>
                <a:uFillTx/>
                <a:latin typeface="Calibri"/>
                <a:ea typeface="+mn-ea"/>
                <a:cs typeface="+mn-cs"/>
              </a:rPr>
              <a:t> function at output layer</a:t>
            </a:r>
          </a:p>
        </p:txBody>
      </p:sp>
      <p:pic>
        <p:nvPicPr>
          <p:cNvPr id="8" name="Picture 7"/>
          <p:cNvPicPr>
            <a:picLocks noChangeAspect="1"/>
          </p:cNvPicPr>
          <p:nvPr/>
        </p:nvPicPr>
        <p:blipFill>
          <a:blip r:embed="rId3"/>
          <a:stretch>
            <a:fillRect/>
          </a:stretch>
        </p:blipFill>
        <p:spPr>
          <a:xfrm>
            <a:off x="6456040" y="1507610"/>
            <a:ext cx="3228231" cy="2590723"/>
          </a:xfrm>
          <a:prstGeom prst="rect">
            <a:avLst/>
          </a:prstGeom>
        </p:spPr>
      </p:pic>
      <p:sp>
        <p:nvSpPr>
          <p:cNvPr id="14" name="TextBox 13"/>
          <p:cNvSpPr txBox="1"/>
          <p:nvPr/>
        </p:nvSpPr>
        <p:spPr>
          <a:xfrm>
            <a:off x="1044000" y="1260000"/>
            <a:ext cx="81512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Creating the L-MNL architecture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6"/>
          <p:cNvGrpSpPr/>
          <p:nvPr/>
        </p:nvGrpSpPr>
        <p:grpSpPr>
          <a:xfrm>
            <a:off x="7349370" y="1973805"/>
            <a:ext cx="143924" cy="1342418"/>
            <a:chOff x="7349370" y="1973805"/>
            <a:chExt cx="143924" cy="1342418"/>
          </a:xfrm>
        </p:grpSpPr>
        <p:cxnSp>
          <p:nvCxnSpPr>
            <p:cNvPr id="15" name="Straight Connector 14"/>
            <p:cNvCxnSpPr/>
            <p:nvPr/>
          </p:nvCxnSpPr>
          <p:spPr>
            <a:xfrm flipH="1">
              <a:off x="7392144" y="1973805"/>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flipH="1">
              <a:off x="7421286" y="1988840"/>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flipH="1">
              <a:off x="7392144"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H="1">
              <a:off x="7428148"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flipH="1">
              <a:off x="7385282"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p:nvPr/>
          </p:nvCxnSpPr>
          <p:spPr>
            <a:xfrm flipH="1">
              <a:off x="7421286"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rot="16200000" flipH="1">
              <a:off x="7356888" y="3236697"/>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rot="16200000" flipH="1">
              <a:off x="7378512" y="3212340"/>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35" name="Group 34"/>
          <p:cNvGrpSpPr/>
          <p:nvPr/>
        </p:nvGrpSpPr>
        <p:grpSpPr>
          <a:xfrm>
            <a:off x="1439625" y="1757750"/>
            <a:ext cx="6960631" cy="4157622"/>
            <a:chOff x="1439625" y="1757750"/>
            <a:chExt cx="6960631" cy="4157622"/>
          </a:xfrm>
        </p:grpSpPr>
        <p:cxnSp>
          <p:nvCxnSpPr>
            <p:cNvPr id="24" name="Straight Arrow Connector 23"/>
            <p:cNvCxnSpPr/>
            <p:nvPr/>
          </p:nvCxnSpPr>
          <p:spPr>
            <a:xfrm flipH="1">
              <a:off x="8184232" y="1757750"/>
              <a:ext cx="216024" cy="318133"/>
            </a:xfrm>
            <a:prstGeom prst="straightConnector1">
              <a:avLst/>
            </a:prstGeom>
            <a:ln w="19050">
              <a:solidFill>
                <a:schemeClr val="tx1"/>
              </a:solidFill>
              <a:prstDash val="sysDot"/>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9" name="Rounded Rectangle 28"/>
            <p:cNvSpPr/>
            <p:nvPr/>
          </p:nvSpPr>
          <p:spPr>
            <a:xfrm>
              <a:off x="1439625" y="5567494"/>
              <a:ext cx="3545826" cy="347878"/>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aphicFrame>
        <p:nvGraphicFramePr>
          <p:cNvPr id="9" name="Object 8"/>
          <p:cNvGraphicFramePr>
            <a:graphicFrameLocks noChangeAspect="1"/>
          </p:cNvGraphicFramePr>
          <p:nvPr/>
        </p:nvGraphicFramePr>
        <p:xfrm>
          <a:off x="2003599" y="1924020"/>
          <a:ext cx="1795752" cy="690674"/>
        </p:xfrm>
        <a:graphic>
          <a:graphicData uri="http://schemas.openxmlformats.org/presentationml/2006/ole">
            <mc:AlternateContent xmlns:mc="http://schemas.openxmlformats.org/markup-compatibility/2006">
              <mc:Choice xmlns:v="urn:schemas-microsoft-com:vml" Requires="v">
                <p:oleObj name="Equation" r:id="rId4" imgW="825480" imgH="317160" progId="Equation.DSMT4">
                  <p:embed/>
                </p:oleObj>
              </mc:Choice>
              <mc:Fallback>
                <p:oleObj name="Equation" r:id="rId4" imgW="825480" imgH="317160" progId="Equation.DSMT4">
                  <p:embed/>
                  <p:pic>
                    <p:nvPicPr>
                      <p:cNvPr id="9" name="Object 8"/>
                      <p:cNvPicPr/>
                      <p:nvPr/>
                    </p:nvPicPr>
                    <p:blipFill>
                      <a:blip r:embed="rId5"/>
                      <a:stretch>
                        <a:fillRect/>
                      </a:stretch>
                    </p:blipFill>
                    <p:spPr>
                      <a:xfrm>
                        <a:off x="2003599" y="1924020"/>
                        <a:ext cx="1795752" cy="690674"/>
                      </a:xfrm>
                      <a:prstGeom prst="rect">
                        <a:avLst/>
                      </a:prstGeom>
                    </p:spPr>
                  </p:pic>
                </p:oleObj>
              </mc:Fallback>
            </mc:AlternateContent>
          </a:graphicData>
        </a:graphic>
      </p:graphicFrame>
      <p:grpSp>
        <p:nvGrpSpPr>
          <p:cNvPr id="41" name="Group 40"/>
          <p:cNvGrpSpPr/>
          <p:nvPr/>
        </p:nvGrpSpPr>
        <p:grpSpPr>
          <a:xfrm>
            <a:off x="2003599" y="2435290"/>
            <a:ext cx="4092401" cy="1947654"/>
            <a:chOff x="1831975" y="2759268"/>
            <a:chExt cx="4092401" cy="1947654"/>
          </a:xfrm>
        </p:grpSpPr>
        <p:sp>
          <p:nvSpPr>
            <p:cNvPr id="37" name="TextBox 36"/>
            <p:cNvSpPr txBox="1"/>
            <p:nvPr/>
          </p:nvSpPr>
          <p:spPr>
            <a:xfrm>
              <a:off x="1831975" y="4389273"/>
              <a:ext cx="4092401" cy="317649"/>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FF"/>
                  </a:solidFill>
                  <a:effectLst/>
                  <a:uLnTx/>
                  <a:uFillTx/>
                  <a:latin typeface="Calibri"/>
                  <a:ea typeface="+mn-ea"/>
                  <a:cs typeface="+mn-cs"/>
                </a:rPr>
                <a:t>There are </a:t>
              </a:r>
              <a:r>
                <a:rPr kumimoji="0" lang="en-GB" sz="1800" b="0" i="1" u="none" strike="noStrike" kern="1200" cap="none" spc="0" normalizeH="0" baseline="0" noProof="0" dirty="0">
                  <a:ln>
                    <a:noFill/>
                  </a:ln>
                  <a:solidFill>
                    <a:srgbClr val="0000FF"/>
                  </a:solidFill>
                  <a:effectLst/>
                  <a:uLnTx/>
                  <a:uFillTx/>
                  <a:latin typeface="Calibri"/>
                  <a:ea typeface="+mn-ea"/>
                  <a:cs typeface="+mn-cs"/>
                </a:rPr>
                <a:t>J</a:t>
              </a:r>
              <a:r>
                <a:rPr kumimoji="0" lang="en-GB" sz="1800" b="0" i="0" u="none" strike="noStrike" kern="1200" cap="none" spc="0" normalizeH="0" baseline="0" noProof="0" dirty="0">
                  <a:ln>
                    <a:noFill/>
                  </a:ln>
                  <a:solidFill>
                    <a:srgbClr val="0000FF"/>
                  </a:solidFill>
                  <a:effectLst/>
                  <a:uLnTx/>
                  <a:uFillTx/>
                  <a:latin typeface="Calibri"/>
                  <a:ea typeface="+mn-ea"/>
                  <a:cs typeface="+mn-cs"/>
                </a:rPr>
                <a:t> alternatives </a:t>
              </a:r>
              <a:r>
                <a:rPr kumimoji="0" lang="en-GB" sz="1800" b="0" i="0" u="none" strike="noStrike" kern="1200" cap="none" spc="0" normalizeH="0" baseline="0" noProof="0" dirty="0">
                  <a:ln>
                    <a:noFill/>
                  </a:ln>
                  <a:solidFill>
                    <a:srgbClr val="0000FF"/>
                  </a:solidFill>
                  <a:effectLst/>
                  <a:uLnTx/>
                  <a:uFillTx/>
                  <a:latin typeface="Calibri"/>
                  <a:ea typeface="+mn-ea"/>
                  <a:cs typeface="+mn-cs"/>
                  <a:sym typeface="Wingdings" panose="05000000000000000000" pitchFamily="2" charset="2"/>
                </a:rPr>
                <a:t> </a:t>
              </a:r>
              <a:r>
                <a:rPr kumimoji="0" lang="en-GB" sz="1800" b="0" i="1" u="none" strike="noStrike" kern="1200" cap="none" spc="0" normalizeH="0" baseline="0" noProof="0" dirty="0">
                  <a:ln>
                    <a:noFill/>
                  </a:ln>
                  <a:solidFill>
                    <a:srgbClr val="0000FF"/>
                  </a:solidFill>
                  <a:effectLst/>
                  <a:uLnTx/>
                  <a:uFillTx/>
                  <a:latin typeface="Calibri"/>
                  <a:ea typeface="+mn-ea"/>
                  <a:cs typeface="+mn-cs"/>
                  <a:sym typeface="Wingdings" panose="05000000000000000000" pitchFamily="2" charset="2"/>
                </a:rPr>
                <a:t>J</a:t>
              </a:r>
              <a:r>
                <a:rPr kumimoji="0" lang="en-GB" sz="1800" b="0" i="0" u="none" strike="noStrike" kern="1200" cap="none" spc="0" normalizeH="0" baseline="0" noProof="0" dirty="0">
                  <a:ln>
                    <a:noFill/>
                  </a:ln>
                  <a:solidFill>
                    <a:srgbClr val="0000FF"/>
                  </a:solidFill>
                  <a:effectLst/>
                  <a:uLnTx/>
                  <a:uFillTx/>
                  <a:latin typeface="Calibri"/>
                  <a:ea typeface="+mn-ea"/>
                  <a:cs typeface="+mn-cs"/>
                  <a:sym typeface="Wingdings" panose="05000000000000000000" pitchFamily="2" charset="2"/>
                </a:rPr>
                <a:t> </a:t>
              </a:r>
              <a:r>
                <a:rPr kumimoji="0" lang="en-GB" sz="1800" b="0" i="0" u="none" strike="noStrike" kern="1200" cap="none" spc="0" normalizeH="0" baseline="0" noProof="0" dirty="0">
                  <a:ln>
                    <a:noFill/>
                  </a:ln>
                  <a:solidFill>
                    <a:srgbClr val="0000FF"/>
                  </a:solidFill>
                  <a:effectLst/>
                  <a:uLnTx/>
                  <a:uFillTx/>
                  <a:latin typeface="Calibri"/>
                  <a:ea typeface="+mn-ea"/>
                  <a:cs typeface="+mn-cs"/>
                </a:rPr>
                <a:t>utility nodes</a:t>
              </a:r>
            </a:p>
          </p:txBody>
        </p:sp>
        <p:cxnSp>
          <p:nvCxnSpPr>
            <p:cNvPr id="39" name="Straight Arrow Connector 38"/>
            <p:cNvCxnSpPr/>
            <p:nvPr/>
          </p:nvCxnSpPr>
          <p:spPr>
            <a:xfrm flipH="1" flipV="1">
              <a:off x="2035944" y="2759268"/>
              <a:ext cx="9100" cy="1569774"/>
            </a:xfrm>
            <a:prstGeom prst="straightConnector1">
              <a:avLst/>
            </a:prstGeom>
            <a:ln w="19050">
              <a:solidFill>
                <a:srgbClr val="0000FF"/>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cxnSp>
        <p:nvCxnSpPr>
          <p:cNvPr id="47" name="Straight Arrow Connector 46"/>
          <p:cNvCxnSpPr/>
          <p:nvPr/>
        </p:nvCxnSpPr>
        <p:spPr>
          <a:xfrm flipH="1">
            <a:off x="8184232" y="1757750"/>
            <a:ext cx="216024" cy="318133"/>
          </a:xfrm>
          <a:prstGeom prst="straightConnector1">
            <a:avLst/>
          </a:prstGeom>
          <a:ln w="19050">
            <a:solidFill>
              <a:schemeClr val="tx1"/>
            </a:solidFill>
            <a:prstDash val="sysDot"/>
            <a:headEnd type="none" w="med" len="med"/>
            <a:tailEnd type="triangle"/>
          </a:ln>
        </p:spPr>
        <p:style>
          <a:lnRef idx="1">
            <a:schemeClr val="accent2"/>
          </a:lnRef>
          <a:fillRef idx="0">
            <a:schemeClr val="accent2"/>
          </a:fillRef>
          <a:effectRef idx="0">
            <a:schemeClr val="accent2"/>
          </a:effectRef>
          <a:fontRef idx="minor">
            <a:schemeClr val="tx1"/>
          </a:fontRef>
        </p:style>
      </p:cxnSp>
      <p:grpSp>
        <p:nvGrpSpPr>
          <p:cNvPr id="48" name="Group 47"/>
          <p:cNvGrpSpPr/>
          <p:nvPr/>
        </p:nvGrpSpPr>
        <p:grpSpPr>
          <a:xfrm>
            <a:off x="8279544" y="1052736"/>
            <a:ext cx="2910131" cy="663867"/>
            <a:chOff x="8279544" y="1052736"/>
            <a:chExt cx="2910131" cy="663867"/>
          </a:xfrm>
        </p:grpSpPr>
        <p:sp>
          <p:nvSpPr>
            <p:cNvPr id="49" name="TextBox 48"/>
            <p:cNvSpPr txBox="1"/>
            <p:nvPr/>
          </p:nvSpPr>
          <p:spPr>
            <a:xfrm>
              <a:off x="8279544" y="1347271"/>
              <a:ext cx="29101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00B050"/>
                  </a:solidFill>
                  <a:effectLst/>
                  <a:uLnTx/>
                  <a:uFillTx/>
                  <a:latin typeface="Calibri"/>
                  <a:ea typeface="+mn-ea"/>
                  <a:cs typeface="+mn-cs"/>
                </a:rPr>
                <a:t>V</a:t>
              </a:r>
              <a:r>
                <a:rPr kumimoji="0" lang="en-GB" sz="1800" b="0" i="1" u="none" strike="noStrike" kern="1200" cap="none" spc="0" normalizeH="0" baseline="-25000" noProof="0" dirty="0">
                  <a:ln>
                    <a:noFill/>
                  </a:ln>
                  <a:solidFill>
                    <a:srgbClr val="00B050"/>
                  </a:solidFill>
                  <a:effectLst/>
                  <a:uLnTx/>
                  <a:uFillTx/>
                  <a:latin typeface="Calibri"/>
                  <a:ea typeface="+mn-ea"/>
                  <a:cs typeface="+mn-cs"/>
                </a:rPr>
                <a:t>i</a:t>
              </a:r>
            </a:p>
          </p:txBody>
        </p:sp>
        <p:sp>
          <p:nvSpPr>
            <p:cNvPr id="50" name="TextBox 49"/>
            <p:cNvSpPr txBox="1"/>
            <p:nvPr/>
          </p:nvSpPr>
          <p:spPr>
            <a:xfrm>
              <a:off x="8279544" y="1052736"/>
              <a:ext cx="2208944" cy="36197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B050"/>
                  </a:solidFill>
                  <a:effectLst/>
                  <a:uLnTx/>
                  <a:uFillTx/>
                  <a:latin typeface="Calibri"/>
                  <a:ea typeface="+mn-ea"/>
                  <a:cs typeface="+mn-cs"/>
                </a:rPr>
                <a:t>Nodes cast as utility</a:t>
              </a:r>
            </a:p>
          </p:txBody>
        </p:sp>
      </p:grpSp>
      <p:sp>
        <p:nvSpPr>
          <p:cNvPr id="11" name="TextBox 10">
            <a:extLst>
              <a:ext uri="{FF2B5EF4-FFF2-40B4-BE49-F238E27FC236}">
                <a16:creationId xmlns:a16="http://schemas.microsoft.com/office/drawing/2014/main" id="{B49D6747-D4F6-C545-70A1-DC8355AE93E2}"/>
              </a:ext>
            </a:extLst>
          </p:cNvPr>
          <p:cNvSpPr txBox="1"/>
          <p:nvPr/>
        </p:nvSpPr>
        <p:spPr>
          <a:xfrm>
            <a:off x="6444682" y="4213241"/>
            <a:ext cx="3250945" cy="584649"/>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MNL-part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(in MLP form)</a:t>
            </a:r>
          </a:p>
        </p:txBody>
      </p:sp>
    </p:spTree>
    <p:extLst>
      <p:ext uri="{BB962C8B-B14F-4D97-AF65-F5344CB8AC3E}">
        <p14:creationId xmlns:p14="http://schemas.microsoft.com/office/powerpoint/2010/main" val="162222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44000" y="5580000"/>
            <a:ext cx="8576121"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Use one hidden node per alternative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In MNL part, ensure the same weights are used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softmax</a:t>
            </a:r>
            <a:r>
              <a:rPr kumimoji="0" lang="en-GB" sz="1800" b="0" i="0" u="none" strike="noStrike" kern="1200" cap="none" spc="0" normalizeH="0" baseline="0" noProof="0" dirty="0">
                <a:ln>
                  <a:noFill/>
                </a:ln>
                <a:solidFill>
                  <a:prstClr val="black"/>
                </a:solidFill>
                <a:effectLst/>
                <a:uLnTx/>
                <a:uFillTx/>
                <a:latin typeface="Calibri"/>
                <a:ea typeface="+mn-ea"/>
                <a:cs typeface="+mn-cs"/>
              </a:rPr>
              <a:t> function at output layer</a:t>
            </a:r>
          </a:p>
        </p:txBody>
      </p:sp>
      <p:pic>
        <p:nvPicPr>
          <p:cNvPr id="8" name="Picture 7"/>
          <p:cNvPicPr>
            <a:picLocks noChangeAspect="1"/>
          </p:cNvPicPr>
          <p:nvPr/>
        </p:nvPicPr>
        <p:blipFill>
          <a:blip r:embed="rId3"/>
          <a:stretch>
            <a:fillRect/>
          </a:stretch>
        </p:blipFill>
        <p:spPr>
          <a:xfrm>
            <a:off x="6456040" y="1507610"/>
            <a:ext cx="3228231" cy="2590723"/>
          </a:xfrm>
          <a:prstGeom prst="rect">
            <a:avLst/>
          </a:prstGeom>
        </p:spPr>
      </p:pic>
      <p:sp>
        <p:nvSpPr>
          <p:cNvPr id="14" name="TextBox 13"/>
          <p:cNvSpPr txBox="1"/>
          <p:nvPr/>
        </p:nvSpPr>
        <p:spPr>
          <a:xfrm>
            <a:off x="1044000" y="1260000"/>
            <a:ext cx="81512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Creating the L-MNL architecture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6"/>
          <p:cNvGrpSpPr/>
          <p:nvPr/>
        </p:nvGrpSpPr>
        <p:grpSpPr>
          <a:xfrm>
            <a:off x="7349370" y="1973805"/>
            <a:ext cx="143924" cy="1342418"/>
            <a:chOff x="7349370" y="1973805"/>
            <a:chExt cx="143924" cy="1342418"/>
          </a:xfrm>
        </p:grpSpPr>
        <p:cxnSp>
          <p:nvCxnSpPr>
            <p:cNvPr id="15" name="Straight Connector 14"/>
            <p:cNvCxnSpPr/>
            <p:nvPr/>
          </p:nvCxnSpPr>
          <p:spPr>
            <a:xfrm flipH="1">
              <a:off x="7392144" y="1973805"/>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flipH="1">
              <a:off x="7421286" y="1988840"/>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flipH="1">
              <a:off x="7392144"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H="1">
              <a:off x="7428148"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flipH="1">
              <a:off x="7385282"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p:nvPr/>
          </p:nvCxnSpPr>
          <p:spPr>
            <a:xfrm flipH="1">
              <a:off x="7421286"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rot="16200000" flipH="1">
              <a:off x="7356888" y="3236697"/>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rot="16200000" flipH="1">
              <a:off x="7378512" y="3212340"/>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cxnSp>
        <p:nvCxnSpPr>
          <p:cNvPr id="24" name="Straight Arrow Connector 23"/>
          <p:cNvCxnSpPr/>
          <p:nvPr/>
        </p:nvCxnSpPr>
        <p:spPr>
          <a:xfrm flipH="1">
            <a:off x="8184232" y="1757750"/>
            <a:ext cx="216024" cy="318133"/>
          </a:xfrm>
          <a:prstGeom prst="straightConnector1">
            <a:avLst/>
          </a:prstGeom>
          <a:ln w="19050">
            <a:solidFill>
              <a:schemeClr val="tx1"/>
            </a:solidFill>
            <a:prstDash val="sysDot"/>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6456040" y="1591172"/>
            <a:ext cx="47563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00B050"/>
                </a:solidFill>
                <a:effectLst/>
                <a:uLnTx/>
                <a:uFillTx/>
                <a:latin typeface="Calibri"/>
                <a:ea typeface="+mn-ea"/>
                <a:cs typeface="+mn-cs"/>
              </a:rPr>
              <a:t>	V</a:t>
            </a:r>
            <a:r>
              <a:rPr kumimoji="0" lang="en-GB" sz="1800" b="0" i="1" u="none" strike="noStrike" kern="1200" cap="none" spc="0" normalizeH="0" baseline="-25000" noProof="0" dirty="0">
                <a:ln>
                  <a:noFill/>
                </a:ln>
                <a:solidFill>
                  <a:srgbClr val="00B050"/>
                </a:solidFill>
                <a:effectLst/>
                <a:uLnTx/>
                <a:uFillTx/>
                <a:latin typeface="Calibri"/>
                <a:ea typeface="+mn-ea"/>
                <a:cs typeface="+mn-cs"/>
              </a:rPr>
              <a:t>i</a:t>
            </a:r>
            <a:r>
              <a:rPr kumimoji="0" lang="en-GB" sz="1800" b="0" i="1" u="none" strike="noStrike" kern="1200" cap="none" spc="0" normalizeH="0" baseline="0" noProof="0" dirty="0">
                <a:ln>
                  <a:noFill/>
                </a:ln>
                <a:solidFill>
                  <a:srgbClr val="00B050"/>
                </a:solidFill>
                <a:effectLst/>
                <a:uLnTx/>
                <a:uFillTx/>
                <a:latin typeface="Calibri"/>
                <a:ea typeface="+mn-ea"/>
                <a:cs typeface="+mn-cs"/>
              </a:rPr>
              <a:t> = </a:t>
            </a:r>
            <a:r>
              <a:rPr kumimoji="0" lang="en-GB" sz="1800" b="0" i="1" u="none" strike="noStrike" kern="1200" cap="none" spc="0" normalizeH="0" baseline="0" noProof="0" dirty="0" err="1">
                <a:ln>
                  <a:noFill/>
                </a:ln>
                <a:solidFill>
                  <a:srgbClr val="00B050"/>
                </a:solidFill>
                <a:effectLst/>
                <a:uLnTx/>
                <a:uFillTx/>
                <a:latin typeface="Calibri"/>
                <a:ea typeface="+mn-ea"/>
                <a:cs typeface="+mn-cs"/>
              </a:rPr>
              <a:t>B</a:t>
            </a:r>
            <a:r>
              <a:rPr kumimoji="0" lang="en-GB" sz="1800" b="0" i="1" u="none" strike="noStrike" kern="1200" cap="none" spc="0" normalizeH="0" baseline="-25000" noProof="0" dirty="0" err="1">
                <a:ln>
                  <a:noFill/>
                </a:ln>
                <a:solidFill>
                  <a:srgbClr val="00B050"/>
                </a:solidFill>
                <a:effectLst/>
                <a:uLnTx/>
                <a:uFillTx/>
                <a:latin typeface="Calibri"/>
                <a:ea typeface="+mn-ea"/>
                <a:cs typeface="+mn-cs"/>
              </a:rPr>
              <a:t>TT</a:t>
            </a:r>
            <a:r>
              <a:rPr kumimoji="0" lang="en-GB" sz="1800" b="0" i="1" u="none" strike="noStrike" kern="1200" cap="none" spc="0" normalizeH="0" baseline="0" noProof="0" dirty="0" err="1">
                <a:ln>
                  <a:noFill/>
                </a:ln>
                <a:solidFill>
                  <a:srgbClr val="00B050"/>
                </a:solidFill>
                <a:effectLst/>
                <a:uLnTx/>
                <a:uFillTx/>
                <a:latin typeface="Calibri"/>
                <a:ea typeface="+mn-ea"/>
                <a:cs typeface="+mn-cs"/>
              </a:rPr>
              <a:t>TT</a:t>
            </a:r>
            <a:r>
              <a:rPr kumimoji="0" lang="en-GB" sz="1800" b="0" i="1" u="none" strike="noStrike" kern="1200" cap="none" spc="0" normalizeH="0" baseline="-25000" noProof="0" dirty="0" err="1">
                <a:ln>
                  <a:noFill/>
                </a:ln>
                <a:solidFill>
                  <a:srgbClr val="00B050"/>
                </a:solidFill>
                <a:effectLst/>
                <a:uLnTx/>
                <a:uFillTx/>
                <a:latin typeface="Calibri"/>
                <a:ea typeface="+mn-ea"/>
                <a:cs typeface="+mn-cs"/>
              </a:rPr>
              <a:t>i</a:t>
            </a:r>
            <a:r>
              <a:rPr kumimoji="0" lang="en-GB" sz="1800" b="0" i="1" u="none" strike="noStrike" kern="1200" cap="none" spc="0" normalizeH="0" baseline="0" noProof="0" dirty="0" err="1">
                <a:ln>
                  <a:noFill/>
                </a:ln>
                <a:solidFill>
                  <a:srgbClr val="00B050"/>
                </a:solidFill>
                <a:effectLst/>
                <a:uLnTx/>
                <a:uFillTx/>
                <a:latin typeface="Calibri"/>
                <a:ea typeface="+mn-ea"/>
                <a:cs typeface="+mn-cs"/>
              </a:rPr>
              <a:t>+B</a:t>
            </a:r>
            <a:r>
              <a:rPr kumimoji="0" lang="en-GB" sz="1800" b="0" i="1" u="none" strike="noStrike" kern="1200" cap="none" spc="0" normalizeH="0" baseline="-25000" noProof="0" dirty="0" err="1">
                <a:ln>
                  <a:noFill/>
                </a:ln>
                <a:solidFill>
                  <a:srgbClr val="00B050"/>
                </a:solidFill>
                <a:effectLst/>
                <a:uLnTx/>
                <a:uFillTx/>
                <a:latin typeface="Calibri"/>
                <a:ea typeface="+mn-ea"/>
                <a:cs typeface="+mn-cs"/>
              </a:rPr>
              <a:t>TC</a:t>
            </a:r>
            <a:r>
              <a:rPr kumimoji="0" lang="en-GB" sz="1800" b="0" i="1" u="none" strike="noStrike" kern="1200" cap="none" spc="0" normalizeH="0" baseline="0" noProof="0" dirty="0" err="1">
                <a:ln>
                  <a:noFill/>
                </a:ln>
                <a:solidFill>
                  <a:srgbClr val="00B050"/>
                </a:solidFill>
                <a:effectLst/>
                <a:uLnTx/>
                <a:uFillTx/>
                <a:latin typeface="Calibri"/>
                <a:ea typeface="+mn-ea"/>
                <a:cs typeface="+mn-cs"/>
              </a:rPr>
              <a:t>TC</a:t>
            </a:r>
            <a:r>
              <a:rPr kumimoji="0" lang="en-GB" sz="1800" b="0" i="1" u="none" strike="noStrike" kern="1200" cap="none" spc="0" normalizeH="0" baseline="-25000" noProof="0" dirty="0" err="1">
                <a:ln>
                  <a:noFill/>
                </a:ln>
                <a:solidFill>
                  <a:srgbClr val="00B050"/>
                </a:solidFill>
                <a:effectLst/>
                <a:uLnTx/>
                <a:uFillTx/>
                <a:latin typeface="Calibri"/>
                <a:ea typeface="+mn-ea"/>
                <a:cs typeface="+mn-cs"/>
              </a:rPr>
              <a:t>i</a:t>
            </a:r>
            <a:endParaRPr kumimoji="0" lang="en-GB" sz="1800" b="0" i="1" u="none" strike="noStrike" kern="1200" cap="none" spc="0" normalizeH="0" baseline="-25000" noProof="0" dirty="0">
              <a:ln>
                <a:noFill/>
              </a:ln>
              <a:solidFill>
                <a:srgbClr val="00B050"/>
              </a:solidFill>
              <a:effectLst/>
              <a:uLnTx/>
              <a:uFillTx/>
              <a:latin typeface="Calibri"/>
              <a:ea typeface="+mn-ea"/>
              <a:cs typeface="+mn-cs"/>
            </a:endParaRPr>
          </a:p>
        </p:txBody>
      </p:sp>
      <p:sp>
        <p:nvSpPr>
          <p:cNvPr id="25" name="TextBox 24"/>
          <p:cNvSpPr txBox="1"/>
          <p:nvPr/>
        </p:nvSpPr>
        <p:spPr>
          <a:xfrm>
            <a:off x="8302258" y="1296637"/>
            <a:ext cx="2208944" cy="36197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B050"/>
                </a:solidFill>
                <a:effectLst/>
                <a:uLnTx/>
                <a:uFillTx/>
                <a:latin typeface="Calibri"/>
                <a:ea typeface="+mn-ea"/>
                <a:cs typeface="+mn-cs"/>
              </a:rPr>
              <a:t>Nodes cast as utility</a:t>
            </a:r>
          </a:p>
        </p:txBody>
      </p:sp>
      <p:sp>
        <p:nvSpPr>
          <p:cNvPr id="30" name="TextBox 29"/>
          <p:cNvSpPr txBox="1"/>
          <p:nvPr/>
        </p:nvSpPr>
        <p:spPr>
          <a:xfrm>
            <a:off x="6444682" y="4213241"/>
            <a:ext cx="3250945" cy="584649"/>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MNL-part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(in MLP form)</a:t>
            </a:r>
          </a:p>
        </p:txBody>
      </p:sp>
      <p:graphicFrame>
        <p:nvGraphicFramePr>
          <p:cNvPr id="9" name="Object 8"/>
          <p:cNvGraphicFramePr>
            <a:graphicFrameLocks noChangeAspect="1"/>
          </p:cNvGraphicFramePr>
          <p:nvPr/>
        </p:nvGraphicFramePr>
        <p:xfrm>
          <a:off x="2003599" y="1924020"/>
          <a:ext cx="1795752" cy="690674"/>
        </p:xfrm>
        <a:graphic>
          <a:graphicData uri="http://schemas.openxmlformats.org/presentationml/2006/ole">
            <mc:AlternateContent xmlns:mc="http://schemas.openxmlformats.org/markup-compatibility/2006">
              <mc:Choice xmlns:v="urn:schemas-microsoft-com:vml" Requires="v">
                <p:oleObj name="Equation" r:id="rId4" imgW="825480" imgH="317160" progId="Equation.DSMT4">
                  <p:embed/>
                </p:oleObj>
              </mc:Choice>
              <mc:Fallback>
                <p:oleObj name="Equation" r:id="rId4" imgW="825480" imgH="317160" progId="Equation.DSMT4">
                  <p:embed/>
                  <p:pic>
                    <p:nvPicPr>
                      <p:cNvPr id="9" name="Object 8"/>
                      <p:cNvPicPr/>
                      <p:nvPr/>
                    </p:nvPicPr>
                    <p:blipFill>
                      <a:blip r:embed="rId5"/>
                      <a:stretch>
                        <a:fillRect/>
                      </a:stretch>
                    </p:blipFill>
                    <p:spPr>
                      <a:xfrm>
                        <a:off x="2003599" y="1924020"/>
                        <a:ext cx="1795752" cy="690674"/>
                      </a:xfrm>
                      <a:prstGeom prst="rect">
                        <a:avLst/>
                      </a:prstGeom>
                    </p:spPr>
                  </p:pic>
                </p:oleObj>
              </mc:Fallback>
            </mc:AlternateContent>
          </a:graphicData>
        </a:graphic>
      </p:graphicFrame>
      <p:grpSp>
        <p:nvGrpSpPr>
          <p:cNvPr id="42" name="Group 41"/>
          <p:cNvGrpSpPr/>
          <p:nvPr/>
        </p:nvGrpSpPr>
        <p:grpSpPr>
          <a:xfrm>
            <a:off x="2336089" y="1732942"/>
            <a:ext cx="5365520" cy="4486122"/>
            <a:chOff x="2336089" y="1732942"/>
            <a:chExt cx="5365520" cy="4486122"/>
          </a:xfrm>
        </p:grpSpPr>
        <p:sp>
          <p:nvSpPr>
            <p:cNvPr id="11" name="Right Brace 10"/>
            <p:cNvSpPr/>
            <p:nvPr/>
          </p:nvSpPr>
          <p:spPr>
            <a:xfrm rot="5400000">
              <a:off x="2957639" y="2067670"/>
              <a:ext cx="379672" cy="1303751"/>
            </a:xfrm>
            <a:prstGeom prst="rightBrace">
              <a:avLst/>
            </a:prstGeom>
            <a:ln w="19050">
              <a:solidFill>
                <a:srgbClr val="0000FF"/>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p:cNvSpPr txBox="1"/>
            <p:nvPr/>
          </p:nvSpPr>
          <p:spPr>
            <a:xfrm>
              <a:off x="2336089" y="2932910"/>
              <a:ext cx="3426634" cy="49717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FF"/>
                  </a:solidFill>
                  <a:effectLst/>
                  <a:uLnTx/>
                  <a:uFillTx/>
                  <a:latin typeface="Calibri"/>
                  <a:ea typeface="+mn-ea"/>
                  <a:cs typeface="+mn-cs"/>
                </a:rPr>
                <a:t>In an RUM-MNL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0000FF"/>
                  </a:solidFill>
                  <a:effectLst/>
                  <a:uLnTx/>
                  <a:uFillTx/>
                  <a:latin typeface="Calibri"/>
                  <a:ea typeface="+mn-ea"/>
                  <a:cs typeface="+mn-cs"/>
                </a:rPr>
                <a:t>β</a:t>
              </a:r>
              <a:r>
                <a:rPr kumimoji="0" lang="en-GB" sz="1800" b="0" i="0" u="none" strike="noStrike" kern="1200" cap="none" spc="0" normalizeH="0" baseline="-25000" noProof="0" dirty="0">
                  <a:ln>
                    <a:noFill/>
                  </a:ln>
                  <a:solidFill>
                    <a:srgbClr val="0000FF"/>
                  </a:solidFill>
                  <a:effectLst/>
                  <a:uLnTx/>
                  <a:uFillTx/>
                  <a:latin typeface="Calibri"/>
                  <a:ea typeface="+mn-ea"/>
                  <a:cs typeface="+mn-cs"/>
                </a:rPr>
                <a:t>m</a:t>
              </a:r>
              <a:r>
                <a:rPr kumimoji="0" lang="en-GB" sz="1800" b="0" i="0" u="none" strike="noStrike" kern="1200" cap="none" spc="0" normalizeH="0" baseline="0" noProof="0" dirty="0">
                  <a:ln>
                    <a:noFill/>
                  </a:ln>
                  <a:solidFill>
                    <a:srgbClr val="0000FF"/>
                  </a:solidFill>
                  <a:effectLst/>
                  <a:uLnTx/>
                  <a:uFillTx/>
                  <a:latin typeface="Calibri"/>
                  <a:ea typeface="+mn-ea"/>
                  <a:cs typeface="+mn-cs"/>
                </a:rPr>
                <a:t> applies to every alternative </a:t>
              </a:r>
              <a:r>
                <a:rPr kumimoji="0" lang="en-GB" sz="1800" b="0" i="1" u="none" strike="noStrike" kern="1200" cap="none" spc="0" normalizeH="0" baseline="0" noProof="0" dirty="0" err="1">
                  <a:ln>
                    <a:noFill/>
                  </a:ln>
                  <a:solidFill>
                    <a:srgbClr val="0000FF"/>
                  </a:solidFill>
                  <a:effectLst/>
                  <a:uLnTx/>
                  <a:uFillTx/>
                  <a:latin typeface="Calibri"/>
                  <a:ea typeface="+mn-ea"/>
                  <a:cs typeface="+mn-cs"/>
                </a:rPr>
                <a:t>i</a:t>
              </a:r>
              <a:endParaRPr kumimoji="0" lang="en-GB" sz="1800" b="0" i="1" u="none" strike="noStrike" kern="1200" cap="none" spc="0" normalizeH="0" baseline="0" noProof="0" dirty="0">
                <a:ln>
                  <a:noFill/>
                </a:ln>
                <a:solidFill>
                  <a:srgbClr val="0000FF"/>
                </a:solidFill>
                <a:effectLst/>
                <a:uLnTx/>
                <a:uFillTx/>
                <a:latin typeface="Calibri"/>
                <a:ea typeface="+mn-ea"/>
                <a:cs typeface="+mn-cs"/>
              </a:endParaRPr>
            </a:p>
          </p:txBody>
        </p:sp>
        <p:sp>
          <p:nvSpPr>
            <p:cNvPr id="23" name="Right Arrow 22"/>
            <p:cNvSpPr/>
            <p:nvPr/>
          </p:nvSpPr>
          <p:spPr>
            <a:xfrm>
              <a:off x="5332060" y="2435289"/>
              <a:ext cx="576064" cy="474093"/>
            </a:xfrm>
            <a:prstGeom prst="rightArrow">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ounded Rectangle 26"/>
            <p:cNvSpPr/>
            <p:nvPr/>
          </p:nvSpPr>
          <p:spPr>
            <a:xfrm>
              <a:off x="2717066" y="5849784"/>
              <a:ext cx="3294093" cy="369280"/>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7226695" y="1732942"/>
              <a:ext cx="474914" cy="1834611"/>
            </a:xfrm>
            <a:prstGeom prst="ellipse">
              <a:avLst/>
            </a:prstGeom>
            <a:noFill/>
            <a:ln w="1905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Straight Arrow Connector 32"/>
            <p:cNvCxnSpPr>
              <a:cxnSpLocks/>
              <a:stCxn id="27" idx="0"/>
            </p:cNvCxnSpPr>
            <p:nvPr/>
          </p:nvCxnSpPr>
          <p:spPr>
            <a:xfrm flipV="1">
              <a:off x="4364113" y="3567553"/>
              <a:ext cx="2985257" cy="2282231"/>
            </a:xfrm>
            <a:prstGeom prst="straightConnector1">
              <a:avLst/>
            </a:prstGeom>
            <a:ln w="19050">
              <a:solidFill>
                <a:srgbClr val="0000FF"/>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
        <p:nvSpPr>
          <p:cNvPr id="26" name="TextBox 25">
            <a:extLst>
              <a:ext uri="{FF2B5EF4-FFF2-40B4-BE49-F238E27FC236}">
                <a16:creationId xmlns:a16="http://schemas.microsoft.com/office/drawing/2014/main" id="{194D742D-59A3-AE88-E021-F9D9460FD89B}"/>
              </a:ext>
            </a:extLst>
          </p:cNvPr>
          <p:cNvSpPr txBox="1"/>
          <p:nvPr/>
        </p:nvSpPr>
        <p:spPr>
          <a:xfrm>
            <a:off x="7904865" y="663543"/>
            <a:ext cx="3962250" cy="71333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B050"/>
                </a:solidFill>
                <a:effectLst/>
                <a:uLnTx/>
                <a:uFillTx/>
                <a:latin typeface="Calibri"/>
                <a:ea typeface="+mn-ea"/>
                <a:cs typeface="+mn-cs"/>
              </a:rPr>
              <a:t>No arrows </a:t>
            </a:r>
            <a:r>
              <a:rPr kumimoji="0" lang="en-GB" sz="1800" b="0" i="0" u="none" strike="noStrike" kern="1200" cap="none" spc="0" normalizeH="0" baseline="0" noProof="0" dirty="0">
                <a:ln>
                  <a:noFill/>
                </a:ln>
                <a:solidFill>
                  <a:srgbClr val="00B050"/>
                </a:solidFill>
                <a:effectLst/>
                <a:uLnTx/>
                <a:uFillTx/>
                <a:latin typeface="Calibri"/>
                <a:ea typeface="+mn-ea"/>
                <a:cs typeface="+mn-cs"/>
              </a:rPr>
              <a:t>between attributes of alt </a:t>
            </a:r>
            <a:r>
              <a:rPr kumimoji="0" lang="en-GB" sz="1800" b="0" i="1" u="none" strike="noStrike" kern="1200" cap="none" spc="0" normalizeH="0" baseline="0" noProof="0" dirty="0">
                <a:ln>
                  <a:noFill/>
                </a:ln>
                <a:solidFill>
                  <a:srgbClr val="00B050"/>
                </a:solidFill>
                <a:effectLst/>
                <a:uLnTx/>
                <a:uFillTx/>
                <a:latin typeface="Calibri"/>
                <a:ea typeface="+mn-ea"/>
                <a:cs typeface="+mn-cs"/>
              </a:rPr>
              <a:t>j</a:t>
            </a:r>
            <a:r>
              <a:rPr kumimoji="0" lang="en-GB" sz="1800" b="0" i="0" u="none" strike="noStrike" kern="1200" cap="none" spc="0" normalizeH="0" baseline="0" noProof="0" dirty="0">
                <a:ln>
                  <a:noFill/>
                </a:ln>
                <a:solidFill>
                  <a:srgbClr val="00B050"/>
                </a:solidFill>
                <a:effectLst/>
                <a:uLnTx/>
                <a:uFillTx/>
                <a:latin typeface="Calibri"/>
                <a:ea typeface="+mn-ea"/>
                <a:cs typeface="+mn-cs"/>
              </a:rPr>
              <a:t> and the utility of alt </a:t>
            </a:r>
            <a:r>
              <a:rPr kumimoji="0" lang="en-GB" sz="1800" b="0" i="1" u="none" strike="noStrike" kern="1200" cap="none" spc="0" normalizeH="0" baseline="0" noProof="0" dirty="0" err="1">
                <a:ln>
                  <a:noFill/>
                </a:ln>
                <a:solidFill>
                  <a:srgbClr val="00B050"/>
                </a:solidFill>
                <a:effectLst/>
                <a:uLnTx/>
                <a:uFillTx/>
                <a:latin typeface="Calibri"/>
                <a:ea typeface="+mn-ea"/>
                <a:cs typeface="+mn-cs"/>
              </a:rPr>
              <a:t>i</a:t>
            </a:r>
            <a:endParaRPr kumimoji="0" lang="en-GB" sz="1800" b="0" i="1" u="none" strike="noStrike" kern="1200" cap="none" spc="0" normalizeH="0" baseline="0" noProof="0" dirty="0">
              <a:ln>
                <a:noFill/>
              </a:ln>
              <a:solidFill>
                <a:srgbClr val="00B050"/>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8C840480-2776-5C01-3CAE-86C996CA9800}"/>
              </a:ext>
            </a:extLst>
          </p:cNvPr>
          <p:cNvCxnSpPr>
            <a:cxnSpLocks/>
          </p:cNvCxnSpPr>
          <p:nvPr/>
        </p:nvCxnSpPr>
        <p:spPr>
          <a:xfrm flipH="1">
            <a:off x="7739576" y="1260000"/>
            <a:ext cx="330578" cy="632008"/>
          </a:xfrm>
          <a:prstGeom prst="straightConnector1">
            <a:avLst/>
          </a:prstGeom>
          <a:ln w="19050">
            <a:solidFill>
              <a:schemeClr val="tx1"/>
            </a:solidFill>
            <a:prstDash val="sysDot"/>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3047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2"/>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44000" y="5580000"/>
            <a:ext cx="8576121"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 one hidden node per alternative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 MNL part, ensure the same weights are used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Use </a:t>
            </a:r>
            <a:r>
              <a:rPr kumimoji="0" lang="en-GB" sz="1800" b="1" i="0" u="none" strike="noStrike" kern="1200" cap="none" spc="0" normalizeH="0" baseline="0" noProof="0" dirty="0" err="1">
                <a:ln>
                  <a:noFill/>
                </a:ln>
                <a:solidFill>
                  <a:prstClr val="black"/>
                </a:solidFill>
                <a:effectLst/>
                <a:uLnTx/>
                <a:uFillTx/>
                <a:latin typeface="Calibri"/>
                <a:ea typeface="+mn-ea"/>
                <a:cs typeface="+mn-cs"/>
              </a:rPr>
              <a:t>softmax</a:t>
            </a:r>
            <a:r>
              <a:rPr kumimoji="0" lang="en-GB" sz="1800" b="1" i="0" u="none" strike="noStrike" kern="1200" cap="none" spc="0" normalizeH="0" baseline="0" noProof="0" dirty="0">
                <a:ln>
                  <a:noFill/>
                </a:ln>
                <a:solidFill>
                  <a:prstClr val="black"/>
                </a:solidFill>
                <a:effectLst/>
                <a:uLnTx/>
                <a:uFillTx/>
                <a:latin typeface="Calibri"/>
                <a:ea typeface="+mn-ea"/>
                <a:cs typeface="+mn-cs"/>
              </a:rPr>
              <a:t> function at output layer</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8597888" y="1047986"/>
          <a:ext cx="1086383" cy="919247"/>
        </p:xfrm>
        <a:graphic>
          <a:graphicData uri="http://schemas.openxmlformats.org/presentationml/2006/ole">
            <mc:AlternateContent xmlns:mc="http://schemas.openxmlformats.org/markup-compatibility/2006">
              <mc:Choice xmlns:v="urn:schemas-microsoft-com:vml" Requires="v">
                <p:oleObj name="Equation" r:id="rId3" imgW="660240" imgH="558720" progId="Equation.DSMT4">
                  <p:embed/>
                </p:oleObj>
              </mc:Choice>
              <mc:Fallback>
                <p:oleObj name="Equation" r:id="rId3" imgW="660240" imgH="558720" progId="Equation.DSMT4">
                  <p:embed/>
                  <p:pic>
                    <p:nvPicPr>
                      <p:cNvPr id="7" name="Object 6"/>
                      <p:cNvPicPr/>
                      <p:nvPr/>
                    </p:nvPicPr>
                    <p:blipFill>
                      <a:blip r:embed="rId4"/>
                      <a:stretch>
                        <a:fillRect/>
                      </a:stretch>
                    </p:blipFill>
                    <p:spPr>
                      <a:xfrm>
                        <a:off x="8597888" y="1047986"/>
                        <a:ext cx="1086383" cy="919247"/>
                      </a:xfrm>
                      <a:prstGeom prst="rect">
                        <a:avLst/>
                      </a:prstGeom>
                    </p:spPr>
                  </p:pic>
                </p:oleObj>
              </mc:Fallback>
            </mc:AlternateContent>
          </a:graphicData>
        </a:graphic>
      </p:graphicFrame>
      <p:pic>
        <p:nvPicPr>
          <p:cNvPr id="14" name="Picture 13"/>
          <p:cNvPicPr>
            <a:picLocks noChangeAspect="1"/>
          </p:cNvPicPr>
          <p:nvPr/>
        </p:nvPicPr>
        <p:blipFill>
          <a:blip r:embed="rId5"/>
          <a:stretch>
            <a:fillRect/>
          </a:stretch>
        </p:blipFill>
        <p:spPr>
          <a:xfrm>
            <a:off x="6456040" y="1507610"/>
            <a:ext cx="3228231" cy="2590723"/>
          </a:xfrm>
          <a:prstGeom prst="rect">
            <a:avLst/>
          </a:prstGeom>
        </p:spPr>
      </p:pic>
      <p:grpSp>
        <p:nvGrpSpPr>
          <p:cNvPr id="17" name="Group 16"/>
          <p:cNvGrpSpPr/>
          <p:nvPr/>
        </p:nvGrpSpPr>
        <p:grpSpPr>
          <a:xfrm>
            <a:off x="7349370" y="1973805"/>
            <a:ext cx="143924" cy="1342418"/>
            <a:chOff x="7349370" y="1973805"/>
            <a:chExt cx="143924" cy="1342418"/>
          </a:xfrm>
        </p:grpSpPr>
        <p:cxnSp>
          <p:nvCxnSpPr>
            <p:cNvPr id="18" name="Straight Connector 17"/>
            <p:cNvCxnSpPr/>
            <p:nvPr/>
          </p:nvCxnSpPr>
          <p:spPr>
            <a:xfrm flipH="1">
              <a:off x="7392144" y="1973805"/>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flipH="1">
              <a:off x="7421286" y="1988840"/>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p:nvPr/>
          </p:nvCxnSpPr>
          <p:spPr>
            <a:xfrm flipH="1">
              <a:off x="7392144"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flipH="1">
              <a:off x="7428148"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H="1">
              <a:off x="7385282"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flipH="1">
              <a:off x="7421286"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rot="16200000" flipH="1">
              <a:off x="7356888" y="3236697"/>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Straight Connector 24"/>
            <p:cNvCxnSpPr/>
            <p:nvPr/>
          </p:nvCxnSpPr>
          <p:spPr>
            <a:xfrm rot="16200000" flipH="1">
              <a:off x="7378512" y="3212340"/>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sp>
        <p:nvSpPr>
          <p:cNvPr id="26" name="TextBox 25"/>
          <p:cNvSpPr txBox="1"/>
          <p:nvPr/>
        </p:nvSpPr>
        <p:spPr>
          <a:xfrm>
            <a:off x="1044000" y="1260000"/>
            <a:ext cx="81512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Creating the L-MNL architecture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1F5D4704-BC57-A07D-4807-3E78C07B2087}"/>
              </a:ext>
            </a:extLst>
          </p:cNvPr>
          <p:cNvSpPr txBox="1"/>
          <p:nvPr/>
        </p:nvSpPr>
        <p:spPr>
          <a:xfrm>
            <a:off x="6444682" y="4213241"/>
            <a:ext cx="3250945" cy="584649"/>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MNL-part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(in MLP form)</a:t>
            </a:r>
          </a:p>
        </p:txBody>
      </p:sp>
    </p:spTree>
    <p:extLst>
      <p:ext uri="{BB962C8B-B14F-4D97-AF65-F5344CB8AC3E}">
        <p14:creationId xmlns:p14="http://schemas.microsoft.com/office/powerpoint/2010/main" val="210944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44000" y="5580000"/>
            <a:ext cx="8576121"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 one hidden node per alternative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 MNL part, ensure the same weights are used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softmax</a:t>
            </a:r>
            <a:r>
              <a:rPr kumimoji="0" lang="en-GB" sz="1800" b="0" i="0" u="none" strike="noStrike" kern="1200" cap="none" spc="0" normalizeH="0" baseline="0" noProof="0" dirty="0">
                <a:ln>
                  <a:noFill/>
                </a:ln>
                <a:solidFill>
                  <a:prstClr val="black"/>
                </a:solidFill>
                <a:effectLst/>
                <a:uLnTx/>
                <a:uFillTx/>
                <a:latin typeface="Calibri"/>
                <a:ea typeface="+mn-ea"/>
                <a:cs typeface="+mn-cs"/>
              </a:rPr>
              <a:t> function at output layer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Use MLP for variables not of </a:t>
            </a:r>
            <a:r>
              <a:rPr kumimoji="0" lang="en-GB" sz="1800" b="1" i="0" u="none" strike="noStrike" kern="1200" cap="none" spc="0" normalizeH="0" baseline="0" noProof="0" dirty="0" err="1">
                <a:ln>
                  <a:noFill/>
                </a:ln>
                <a:solidFill>
                  <a:prstClr val="black"/>
                </a:solidFill>
                <a:effectLst/>
                <a:uLnTx/>
                <a:uFillTx/>
                <a:latin typeface="Calibri"/>
                <a:ea typeface="+mn-ea"/>
                <a:cs typeface="+mn-cs"/>
              </a:rPr>
              <a:t>beh</a:t>
            </a:r>
            <a:r>
              <a:rPr kumimoji="0" lang="en-GB" sz="1800" b="1" i="0" u="none" strike="noStrike" kern="1200" cap="none" spc="0" normalizeH="0" baseline="0" noProof="0" dirty="0">
                <a:ln>
                  <a:noFill/>
                </a:ln>
                <a:solidFill>
                  <a:prstClr val="black"/>
                </a:solidFill>
                <a:effectLst/>
                <a:uLnTx/>
                <a:uFillTx/>
                <a:latin typeface="Calibri"/>
                <a:ea typeface="+mn-ea"/>
                <a:cs typeface="+mn-cs"/>
              </a:rPr>
              <a:t>. interest and add its outputs to the utility nodes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6"/>
          <p:cNvGrpSpPr/>
          <p:nvPr/>
        </p:nvGrpSpPr>
        <p:grpSpPr>
          <a:xfrm>
            <a:off x="2157585" y="2570483"/>
            <a:ext cx="4010424" cy="3058467"/>
            <a:chOff x="3035745" y="3809832"/>
            <a:chExt cx="4010424" cy="3058467"/>
          </a:xfrm>
        </p:grpSpPr>
        <p:grpSp>
          <p:nvGrpSpPr>
            <p:cNvPr id="51" name="Group 50"/>
            <p:cNvGrpSpPr/>
            <p:nvPr/>
          </p:nvGrpSpPr>
          <p:grpSpPr>
            <a:xfrm>
              <a:off x="4375054" y="3830970"/>
              <a:ext cx="2354584" cy="2019909"/>
              <a:chOff x="6737254" y="4120085"/>
              <a:chExt cx="2354584" cy="2019909"/>
            </a:xfrm>
          </p:grpSpPr>
          <p:grpSp>
            <p:nvGrpSpPr>
              <p:cNvPr id="52" name="Group 51"/>
              <p:cNvGrpSpPr/>
              <p:nvPr/>
            </p:nvGrpSpPr>
            <p:grpSpPr>
              <a:xfrm>
                <a:off x="6737254" y="4120085"/>
                <a:ext cx="2354584" cy="2019909"/>
                <a:chOff x="7687486" y="4073387"/>
                <a:chExt cx="2354584" cy="2019909"/>
              </a:xfrm>
            </p:grpSpPr>
            <p:pic>
              <p:nvPicPr>
                <p:cNvPr id="57" name="Picture 56"/>
                <p:cNvPicPr>
                  <a:picLocks noChangeAspect="1"/>
                </p:cNvPicPr>
                <p:nvPr/>
              </p:nvPicPr>
              <p:blipFill rotWithShape="1">
                <a:blip r:embed="rId3"/>
                <a:srcRect l="-1998" t="1251" r="42493" b="11355"/>
                <a:stretch/>
              </p:blipFill>
              <p:spPr>
                <a:xfrm>
                  <a:off x="7687486" y="4073387"/>
                  <a:ext cx="1713739" cy="2019909"/>
                </a:xfrm>
                <a:prstGeom prst="rect">
                  <a:avLst/>
                </a:prstGeom>
              </p:spPr>
            </p:pic>
            <p:pic>
              <p:nvPicPr>
                <p:cNvPr id="58" name="Picture 57"/>
                <p:cNvPicPr>
                  <a:picLocks noChangeAspect="1"/>
                </p:cNvPicPr>
                <p:nvPr/>
              </p:nvPicPr>
              <p:blipFill rotWithShape="1">
                <a:blip r:embed="rId3"/>
                <a:srcRect l="43004" t="21329" r="42493" b="35054"/>
                <a:stretch/>
              </p:blipFill>
              <p:spPr>
                <a:xfrm>
                  <a:off x="9624392" y="4541056"/>
                  <a:ext cx="417678" cy="1008113"/>
                </a:xfrm>
                <a:prstGeom prst="rect">
                  <a:avLst/>
                </a:prstGeom>
              </p:spPr>
            </p:pic>
            <p:cxnSp>
              <p:nvCxnSpPr>
                <p:cNvPr id="59" name="Straight Arrow Connector 58"/>
                <p:cNvCxnSpPr/>
                <p:nvPr/>
              </p:nvCxnSpPr>
              <p:spPr>
                <a:xfrm flipV="1">
                  <a:off x="9408368" y="4797152"/>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p:nvPr/>
              </p:nvCxnSpPr>
              <p:spPr>
                <a:xfrm flipV="1">
                  <a:off x="9401225" y="5373216"/>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p:nvPr/>
              </p:nvCxnSpPr>
              <p:spPr>
                <a:xfrm>
                  <a:off x="9408368" y="4797152"/>
                  <a:ext cx="208881" cy="576064"/>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p:nvPr/>
              </p:nvCxnSpPr>
              <p:spPr>
                <a:xfrm flipV="1">
                  <a:off x="9408368" y="4797152"/>
                  <a:ext cx="216024" cy="576063"/>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grpSp>
          <p:sp>
            <p:nvSpPr>
              <p:cNvPr id="53" name="Oval 52"/>
              <p:cNvSpPr/>
              <p:nvPr/>
            </p:nvSpPr>
            <p:spPr>
              <a:xfrm>
                <a:off x="7012949" y="471654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7020161" y="4149080"/>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7017721" y="522920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7020161" y="5721074"/>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3" name="Left Brace 62"/>
            <p:cNvSpPr/>
            <p:nvPr/>
          </p:nvSpPr>
          <p:spPr>
            <a:xfrm>
              <a:off x="4248533" y="3809832"/>
              <a:ext cx="144687" cy="2041047"/>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TextBox 63"/>
            <p:cNvSpPr txBox="1"/>
            <p:nvPr/>
          </p:nvSpPr>
          <p:spPr>
            <a:xfrm>
              <a:off x="3035745" y="4328592"/>
              <a:ext cx="127478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Variables NOT of behaviour interest</a:t>
              </a:r>
            </a:p>
          </p:txBody>
        </p:sp>
        <p:sp>
          <p:nvSpPr>
            <p:cNvPr id="65" name="Left Brace 64"/>
            <p:cNvSpPr/>
            <p:nvPr/>
          </p:nvSpPr>
          <p:spPr>
            <a:xfrm rot="16200000">
              <a:off x="5570057" y="4970726"/>
              <a:ext cx="121794" cy="2197369"/>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TextBox 65"/>
            <p:cNvSpPr txBox="1"/>
            <p:nvPr/>
          </p:nvSpPr>
          <p:spPr>
            <a:xfrm>
              <a:off x="4532269" y="6221968"/>
              <a:ext cx="25139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MLP with </a:t>
              </a:r>
              <a:r>
                <a:rPr kumimoji="0" lang="en-GB" sz="1800" b="1" i="0" u="sng" strike="noStrike" kern="1200" cap="none" spc="0" normalizeH="0" baseline="0" noProof="0" dirty="0">
                  <a:ln>
                    <a:noFill/>
                  </a:ln>
                  <a:solidFill>
                    <a:srgbClr val="0070C0"/>
                  </a:solidFill>
                  <a:effectLst/>
                  <a:uLnTx/>
                  <a:uFillTx/>
                  <a:latin typeface="Calibri"/>
                  <a:ea typeface="+mn-ea"/>
                  <a:cs typeface="+mn-cs"/>
                </a:rPr>
                <a:t>any</a:t>
              </a:r>
              <a:r>
                <a:rPr kumimoji="0" lang="en-GB" sz="1800" b="1" i="0" u="none" strike="noStrike" kern="1200" cap="none" spc="0" normalizeH="0" baseline="0" noProof="0" dirty="0">
                  <a:ln>
                    <a:noFill/>
                  </a:ln>
                  <a:solidFill>
                    <a:srgbClr val="0070C0"/>
                  </a:solidFill>
                  <a:effectLst/>
                  <a:uLnTx/>
                  <a:uFillTx/>
                  <a:latin typeface="Calibri"/>
                  <a:ea typeface="+mn-ea"/>
                  <a:cs typeface="+mn-cs"/>
                </a:rPr>
                <a:t> number of nodes and layers</a:t>
              </a:r>
            </a:p>
          </p:txBody>
        </p:sp>
        <p:sp>
          <p:nvSpPr>
            <p:cNvPr id="68" name="TextBox 67"/>
            <p:cNvSpPr txBox="1"/>
            <p:nvPr/>
          </p:nvSpPr>
          <p:spPr>
            <a:xfrm>
              <a:off x="5671115" y="4367432"/>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1</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9" name="TextBox 68"/>
            <p:cNvSpPr txBox="1"/>
            <p:nvPr/>
          </p:nvSpPr>
          <p:spPr>
            <a:xfrm>
              <a:off x="5671115" y="4858786"/>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2</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70" name="Picture 69"/>
          <p:cNvPicPr>
            <a:picLocks noChangeAspect="1"/>
          </p:cNvPicPr>
          <p:nvPr/>
        </p:nvPicPr>
        <p:blipFill>
          <a:blip r:embed="rId4"/>
          <a:stretch>
            <a:fillRect/>
          </a:stretch>
        </p:blipFill>
        <p:spPr>
          <a:xfrm>
            <a:off x="6456040" y="1601887"/>
            <a:ext cx="3228231" cy="2590723"/>
          </a:xfrm>
          <a:prstGeom prst="rect">
            <a:avLst/>
          </a:prstGeom>
        </p:spPr>
      </p:pic>
      <p:grpSp>
        <p:nvGrpSpPr>
          <p:cNvPr id="35" name="Group 34"/>
          <p:cNvGrpSpPr/>
          <p:nvPr/>
        </p:nvGrpSpPr>
        <p:grpSpPr>
          <a:xfrm>
            <a:off x="7349370" y="2060848"/>
            <a:ext cx="143924" cy="1342418"/>
            <a:chOff x="7349370" y="1973805"/>
            <a:chExt cx="143924" cy="1342418"/>
          </a:xfrm>
        </p:grpSpPr>
        <p:cxnSp>
          <p:nvCxnSpPr>
            <p:cNvPr id="36" name="Straight Connector 35"/>
            <p:cNvCxnSpPr/>
            <p:nvPr/>
          </p:nvCxnSpPr>
          <p:spPr>
            <a:xfrm flipH="1">
              <a:off x="7392144" y="1973805"/>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flipH="1">
              <a:off x="7421286" y="1988840"/>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flipH="1">
              <a:off x="7392144"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9" name="Straight Connector 38"/>
            <p:cNvCxnSpPr/>
            <p:nvPr/>
          </p:nvCxnSpPr>
          <p:spPr>
            <a:xfrm flipH="1">
              <a:off x="7428148"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 name="Straight Connector 39"/>
            <p:cNvCxnSpPr/>
            <p:nvPr/>
          </p:nvCxnSpPr>
          <p:spPr>
            <a:xfrm flipH="1">
              <a:off x="7385282"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1" name="Straight Connector 40"/>
            <p:cNvCxnSpPr/>
            <p:nvPr/>
          </p:nvCxnSpPr>
          <p:spPr>
            <a:xfrm flipH="1">
              <a:off x="7421286"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2" name="Straight Connector 41"/>
            <p:cNvCxnSpPr/>
            <p:nvPr/>
          </p:nvCxnSpPr>
          <p:spPr>
            <a:xfrm rot="16200000" flipH="1">
              <a:off x="7356888" y="3236697"/>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3" name="Straight Connector 42"/>
            <p:cNvCxnSpPr/>
            <p:nvPr/>
          </p:nvCxnSpPr>
          <p:spPr>
            <a:xfrm rot="16200000" flipH="1">
              <a:off x="7378512" y="3212340"/>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cxnSp>
        <p:nvCxnSpPr>
          <p:cNvPr id="13" name="Straight Arrow Connector 12"/>
          <p:cNvCxnSpPr/>
          <p:nvPr/>
        </p:nvCxnSpPr>
        <p:spPr>
          <a:xfrm>
            <a:off x="5828822" y="4084709"/>
            <a:ext cx="368296" cy="46189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grpSp>
        <p:nvGrpSpPr>
          <p:cNvPr id="11" name="Group 10"/>
          <p:cNvGrpSpPr/>
          <p:nvPr/>
        </p:nvGrpSpPr>
        <p:grpSpPr>
          <a:xfrm>
            <a:off x="5851478" y="2487381"/>
            <a:ext cx="2000848" cy="1387390"/>
            <a:chOff x="5851478" y="2487381"/>
            <a:chExt cx="2000848" cy="1387390"/>
          </a:xfrm>
        </p:grpSpPr>
        <p:cxnSp>
          <p:nvCxnSpPr>
            <p:cNvPr id="74" name="Straight Arrow Connector 73"/>
            <p:cNvCxnSpPr/>
            <p:nvPr/>
          </p:nvCxnSpPr>
          <p:spPr>
            <a:xfrm flipV="1">
              <a:off x="5851478" y="2487381"/>
              <a:ext cx="2000848" cy="828007"/>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84" name="Straight Arrow Connector 83"/>
            <p:cNvCxnSpPr/>
            <p:nvPr/>
          </p:nvCxnSpPr>
          <p:spPr>
            <a:xfrm flipV="1">
              <a:off x="5876852" y="3110510"/>
              <a:ext cx="1975474" cy="764261"/>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4" name="Oval 13"/>
            <p:cNvSpPr>
              <a:spLocks noChangeAspect="1"/>
            </p:cNvSpPr>
            <p:nvPr/>
          </p:nvSpPr>
          <p:spPr>
            <a:xfrm>
              <a:off x="6224251" y="2879213"/>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Oval 66"/>
            <p:cNvSpPr>
              <a:spLocks noChangeAspect="1"/>
            </p:cNvSpPr>
            <p:nvPr/>
          </p:nvSpPr>
          <p:spPr>
            <a:xfrm>
              <a:off x="6246333" y="3414665"/>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8" name="TextBox 47"/>
          <p:cNvSpPr txBox="1"/>
          <p:nvPr/>
        </p:nvSpPr>
        <p:spPr>
          <a:xfrm>
            <a:off x="1044000" y="1260000"/>
            <a:ext cx="81512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Creating the L-MNL architecture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TextBox 48"/>
          <p:cNvSpPr txBox="1"/>
          <p:nvPr/>
        </p:nvSpPr>
        <p:spPr>
          <a:xfrm>
            <a:off x="2893608" y="1820276"/>
            <a:ext cx="3250945" cy="38139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MLP-part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5B75FB-9B79-45A6-3D99-2BFD6F6329F6}"/>
                  </a:ext>
                </a:extLst>
              </p:cNvPr>
              <p:cNvSpPr txBox="1"/>
              <p:nvPr/>
            </p:nvSpPr>
            <p:spPr>
              <a:xfrm>
                <a:off x="6168009" y="4288018"/>
                <a:ext cx="2747391" cy="73003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L"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𝑀𝐿𝑃</m:t>
                          </m:r>
                        </m:sup>
                      </m:sSub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Ψ</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Ψ</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e>
                      </m:d>
                    </m:oMath>
                  </m:oMathPara>
                </a14:m>
                <a:endParaRPr kumimoji="0" lang="en-NL" sz="1800" b="0"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L"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𝑀𝐿𝑃</m:t>
                          </m:r>
                        </m:sup>
                      </m:sSub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3</m:t>
                              </m:r>
                            </m:sub>
                          </m:sSub>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Ψ</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4</m:t>
                              </m:r>
                            </m:sub>
                          </m:sSub>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Ψ</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e>
                      </m:d>
                    </m:oMath>
                  </m:oMathPara>
                </a14:m>
                <a:endParaRPr kumimoji="0" lang="en-NL" sz="1800" b="0"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1B5B75FB-9B79-45A6-3D99-2BFD6F6329F6}"/>
                  </a:ext>
                </a:extLst>
              </p:cNvPr>
              <p:cNvSpPr txBox="1">
                <a:spLocks noRot="1" noChangeAspect="1" noMove="1" noResize="1" noEditPoints="1" noAdjustHandles="1" noChangeArrowheads="1" noChangeShapeType="1" noTextEdit="1"/>
              </p:cNvSpPr>
              <p:nvPr/>
            </p:nvSpPr>
            <p:spPr>
              <a:xfrm>
                <a:off x="6168009" y="4288018"/>
                <a:ext cx="2747391" cy="730037"/>
              </a:xfrm>
              <a:prstGeom prst="rect">
                <a:avLst/>
              </a:prstGeom>
              <a:blipFill>
                <a:blip r:embed="rId6"/>
                <a:stretch>
                  <a:fillRect/>
                </a:stretch>
              </a:blipFill>
            </p:spPr>
            <p:txBody>
              <a:bodyPr/>
              <a:lstStyle/>
              <a:p>
                <a:r>
                  <a:rPr lang="en-NL">
                    <a:noFill/>
                  </a:rPr>
                  <a:t> </a:t>
                </a:r>
              </a:p>
            </p:txBody>
          </p:sp>
        </mc:Fallback>
      </mc:AlternateContent>
      <p:grpSp>
        <p:nvGrpSpPr>
          <p:cNvPr id="19" name="Group 18">
            <a:extLst>
              <a:ext uri="{FF2B5EF4-FFF2-40B4-BE49-F238E27FC236}">
                <a16:creationId xmlns:a16="http://schemas.microsoft.com/office/drawing/2014/main" id="{93A4FEDA-4A28-17FE-E2FA-CA6C55DE7179}"/>
              </a:ext>
            </a:extLst>
          </p:cNvPr>
          <p:cNvGrpSpPr/>
          <p:nvPr/>
        </p:nvGrpSpPr>
        <p:grpSpPr>
          <a:xfrm>
            <a:off x="8158191" y="1196752"/>
            <a:ext cx="3283226" cy="836836"/>
            <a:chOff x="8158191" y="1196752"/>
            <a:chExt cx="3283226" cy="836836"/>
          </a:xfrm>
        </p:grpSpPr>
        <p:sp>
          <p:nvSpPr>
            <p:cNvPr id="72" name="Rounded Rectangle 71"/>
            <p:cNvSpPr/>
            <p:nvPr/>
          </p:nvSpPr>
          <p:spPr>
            <a:xfrm>
              <a:off x="10440649" y="1196752"/>
              <a:ext cx="921089" cy="8368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F290470-587B-706B-5763-4B995885939E}"/>
                    </a:ext>
                  </a:extLst>
                </p:cNvPr>
                <p:cNvSpPr txBox="1"/>
                <p:nvPr/>
              </p:nvSpPr>
              <p:spPr>
                <a:xfrm>
                  <a:off x="8158191" y="1284590"/>
                  <a:ext cx="3283226" cy="71278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𝑇𝑇</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𝑇𝐶</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𝑀𝐿𝑃</m:t>
                            </m:r>
                          </m:sup>
                        </m:sSubSup>
                      </m:oMath>
                    </m:oMathPara>
                  </a14:m>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𝑇𝑇</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𝑇𝐶</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up>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𝑀𝐿𝑃</m:t>
                            </m:r>
                          </m:sup>
                        </m:sSubSup>
                      </m:oMath>
                    </m:oMathPara>
                  </a14:m>
                  <a:endParaRPr kumimoji="0" lang="en-NL"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DF290470-587B-706B-5763-4B995885939E}"/>
                    </a:ext>
                  </a:extLst>
                </p:cNvPr>
                <p:cNvSpPr txBox="1">
                  <a:spLocks noRot="1" noChangeAspect="1" noMove="1" noResize="1" noEditPoints="1" noAdjustHandles="1" noChangeArrowheads="1" noChangeShapeType="1" noTextEdit="1"/>
                </p:cNvSpPr>
                <p:nvPr/>
              </p:nvSpPr>
              <p:spPr>
                <a:xfrm>
                  <a:off x="8158191" y="1284590"/>
                  <a:ext cx="3283226" cy="712787"/>
                </a:xfrm>
                <a:prstGeom prst="rect">
                  <a:avLst/>
                </a:prstGeom>
                <a:blipFill>
                  <a:blip r:embed="rId7"/>
                  <a:stretch>
                    <a:fillRect/>
                  </a:stretch>
                </a:blipFill>
              </p:spPr>
              <p:txBody>
                <a:bodyPr/>
                <a:lstStyle/>
                <a:p>
                  <a:r>
                    <a:rPr lang="en-NL">
                      <a:noFill/>
                    </a:rPr>
                    <a:t> </a:t>
                  </a:r>
                </a:p>
              </p:txBody>
            </p:sp>
          </mc:Fallback>
        </mc:AlternateContent>
      </p:grpSp>
      <p:grpSp>
        <p:nvGrpSpPr>
          <p:cNvPr id="15" name="Group 14">
            <a:extLst>
              <a:ext uri="{FF2B5EF4-FFF2-40B4-BE49-F238E27FC236}">
                <a16:creationId xmlns:a16="http://schemas.microsoft.com/office/drawing/2014/main" id="{2769B8D9-ACA2-D878-AD64-6A5B0F32D9FB}"/>
              </a:ext>
            </a:extLst>
          </p:cNvPr>
          <p:cNvGrpSpPr/>
          <p:nvPr/>
        </p:nvGrpSpPr>
        <p:grpSpPr>
          <a:xfrm>
            <a:off x="5380625" y="3167032"/>
            <a:ext cx="483540" cy="865904"/>
            <a:chOff x="5380625" y="3167032"/>
            <a:chExt cx="483540" cy="865904"/>
          </a:xfrm>
        </p:grpSpPr>
        <mc:AlternateContent xmlns:mc="http://schemas.openxmlformats.org/markup-compatibility/2006" xmlns:a14="http://schemas.microsoft.com/office/drawing/2010/main">
          <mc:Choice Requires="a14">
            <p:sp>
              <p:nvSpPr>
                <p:cNvPr id="45" name="TextBox 44"/>
                <p:cNvSpPr txBox="1"/>
                <p:nvPr/>
              </p:nvSpPr>
              <p:spPr>
                <a:xfrm>
                  <a:off x="5380625" y="3167032"/>
                  <a:ext cx="474609" cy="3415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𝑀𝐿𝑃</m:t>
                            </m:r>
                          </m:sup>
                        </m:sSubSup>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380625" y="3167032"/>
                  <a:ext cx="474609" cy="341568"/>
                </a:xfrm>
                <a:prstGeom prst="rect">
                  <a:avLst/>
                </a:prstGeom>
                <a:blipFill>
                  <a:blip r:embed="rId8"/>
                  <a:stretch>
                    <a:fillRect r="-205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1E245A-4829-3609-D9A9-F42612FD1C6C}"/>
                    </a:ext>
                  </a:extLst>
                </p:cNvPr>
                <p:cNvSpPr txBox="1"/>
                <p:nvPr/>
              </p:nvSpPr>
              <p:spPr>
                <a:xfrm>
                  <a:off x="5389556" y="3691368"/>
                  <a:ext cx="474609" cy="3415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𝑀𝐿𝑃</m:t>
                            </m:r>
                          </m:sup>
                        </m:sSubSup>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a:extLst>
                    <a:ext uri="{FF2B5EF4-FFF2-40B4-BE49-F238E27FC236}">
                      <a16:creationId xmlns:a16="http://schemas.microsoft.com/office/drawing/2014/main" id="{FF1E245A-4829-3609-D9A9-F42612FD1C6C}"/>
                    </a:ext>
                  </a:extLst>
                </p:cNvPr>
                <p:cNvSpPr txBox="1">
                  <a:spLocks noRot="1" noChangeAspect="1" noMove="1" noResize="1" noEditPoints="1" noAdjustHandles="1" noChangeArrowheads="1" noChangeShapeType="1" noTextEdit="1"/>
                </p:cNvSpPr>
                <p:nvPr/>
              </p:nvSpPr>
              <p:spPr>
                <a:xfrm>
                  <a:off x="5389556" y="3691368"/>
                  <a:ext cx="474609" cy="341568"/>
                </a:xfrm>
                <a:prstGeom prst="rect">
                  <a:avLst/>
                </a:prstGeom>
                <a:blipFill>
                  <a:blip r:embed="rId9"/>
                  <a:stretch>
                    <a:fillRect r="-23684"/>
                  </a:stretch>
                </a:blipFill>
              </p:spPr>
              <p:txBody>
                <a:bodyPr/>
                <a:lstStyle/>
                <a:p>
                  <a:r>
                    <a:rPr lang="en-GB">
                      <a:noFill/>
                    </a:rPr>
                    <a:t> </a:t>
                  </a:r>
                </a:p>
              </p:txBody>
            </p:sp>
          </mc:Fallback>
        </mc:AlternateContent>
      </p:grpSp>
      <p:sp>
        <p:nvSpPr>
          <p:cNvPr id="9" name="TextBox 8">
            <a:extLst>
              <a:ext uri="{FF2B5EF4-FFF2-40B4-BE49-F238E27FC236}">
                <a16:creationId xmlns:a16="http://schemas.microsoft.com/office/drawing/2014/main" id="{0057CE14-6AD2-CA40-C27D-13795389177B}"/>
              </a:ext>
            </a:extLst>
          </p:cNvPr>
          <p:cNvSpPr txBox="1"/>
          <p:nvPr/>
        </p:nvSpPr>
        <p:spPr>
          <a:xfrm>
            <a:off x="9195242" y="5061083"/>
            <a:ext cx="2747392" cy="1200329"/>
          </a:xfrm>
          <a:prstGeom prst="roundRect">
            <a:avLst/>
          </a:prstGeom>
          <a:solidFill>
            <a:schemeClr val="accent4">
              <a:lumMod val="20000"/>
              <a:lumOff val="80000"/>
            </a:schemeClr>
          </a:solidFill>
          <a:ln>
            <a:solidFill>
              <a:srgbClr val="24B5B3"/>
            </a:solidFill>
          </a:ln>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In this example, β</a:t>
            </a:r>
            <a:r>
              <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TT </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and β</a:t>
            </a:r>
            <a:r>
              <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TC</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can be interpreted as marginal utilities of cost and time</a:t>
            </a:r>
            <a:endPar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12" name="Picture 2" descr="Image result for understand icon">
            <a:extLst>
              <a:ext uri="{FF2B5EF4-FFF2-40B4-BE49-F238E27FC236}">
                <a16:creationId xmlns:a16="http://schemas.microsoft.com/office/drawing/2014/main" id="{08A58702-116F-C533-495A-5349EED6A57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0155" y="5130167"/>
            <a:ext cx="1062159" cy="1062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49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92" y="0"/>
            <a:ext cx="10791646" cy="6850061"/>
          </a:xfrm>
        </p:spPr>
        <p:txBody>
          <a:bodyPr>
            <a:normAutofit/>
          </a:bodyPr>
          <a:lstStyle/>
          <a:p>
            <a:r>
              <a:rPr lang="en-US" sz="4000" dirty="0">
                <a:cs typeface="Times New Roman" panose="02020603050405020304" pitchFamily="18" charset="0"/>
                <a:sym typeface="Wingdings" panose="05000000000000000000" pitchFamily="2" charset="2"/>
              </a:rPr>
              <a:t>ASU-DNN</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6758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ASU-DNN</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4" name="TextBox 13"/>
              <p:cNvSpPr txBox="1"/>
              <p:nvPr/>
            </p:nvSpPr>
            <p:spPr>
              <a:xfrm>
                <a:off x="719999" y="1260000"/>
                <a:ext cx="6112880"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Idea “</a:t>
                </a:r>
                <a:r>
                  <a:rPr kumimoji="0" lang="en-GB" sz="1800" b="1" i="1" u="none" strike="noStrike" kern="1200" cap="none" spc="0" normalizeH="0" baseline="0" noProof="0" dirty="0">
                    <a:ln>
                      <a:noFill/>
                    </a:ln>
                    <a:solidFill>
                      <a:prstClr val="black"/>
                    </a:solidFill>
                    <a:effectLst/>
                    <a:uLnTx/>
                    <a:uFillTx/>
                    <a:latin typeface="Calibri"/>
                    <a:ea typeface="+mn-ea"/>
                    <a:cs typeface="+mn-cs"/>
                  </a:rPr>
                  <a:t>Alternative-Specific Utility Deep Neural Network”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To be consistent with utility maximisation principles, </a:t>
                </a:r>
                <a:r>
                  <a:rPr kumimoji="0" lang="en-GB" sz="1800" b="0" i="1" u="none" strike="noStrike" kern="1200" cap="none" spc="0" normalizeH="0" baseline="0" noProof="0" dirty="0">
                    <a:ln>
                      <a:noFill/>
                    </a:ln>
                    <a:solidFill>
                      <a:prstClr val="black"/>
                    </a:solidFill>
                    <a:effectLst/>
                    <a:uLnTx/>
                    <a:uFillTx/>
                    <a:latin typeface="Calibri"/>
                    <a:ea typeface="+mn-ea"/>
                    <a:cs typeface="+mn-cs"/>
                  </a:rPr>
                  <a:t>V</a:t>
                </a:r>
                <a:r>
                  <a:rPr kumimoji="0" lang="en-GB" sz="1800" b="0" i="1" u="none" strike="noStrike" kern="1200" cap="none" spc="0" normalizeH="0" baseline="-25000" noProof="0" dirty="0">
                    <a:ln>
                      <a:noFill/>
                    </a:ln>
                    <a:solidFill>
                      <a:prstClr val="black"/>
                    </a:solidFill>
                    <a:effectLst/>
                    <a:uLnTx/>
                    <a:uFillTx/>
                    <a:latin typeface="Calibri"/>
                    <a:ea typeface="+mn-ea"/>
                    <a:cs typeface="+mn-cs"/>
                  </a:rPr>
                  <a:t>i</a:t>
                </a:r>
                <a:r>
                  <a:rPr kumimoji="0" lang="en-GB" sz="1800" b="0" i="0" u="none" strike="noStrike" kern="1200" cap="none" spc="0" normalizeH="0" baseline="0" noProof="0" dirty="0">
                    <a:ln>
                      <a:noFill/>
                    </a:ln>
                    <a:solidFill>
                      <a:prstClr val="black"/>
                    </a:solidFill>
                    <a:effectLst/>
                    <a:uLnTx/>
                    <a:uFillTx/>
                    <a:latin typeface="Calibri"/>
                    <a:ea typeface="+mn-ea"/>
                    <a:cs typeface="+mn-cs"/>
                  </a:rPr>
                  <a:t> can only be a function of the attributes of alternative </a:t>
                </a:r>
                <a:r>
                  <a:rPr kumimoji="0" lang="en-GB" sz="1800" b="0" i="1" u="none" strike="noStrike" kern="1200" cap="none" spc="0" normalizeH="0" baseline="0" noProof="0" dirty="0" err="1">
                    <a:ln>
                      <a:noFill/>
                    </a:ln>
                    <a:solidFill>
                      <a:prstClr val="black"/>
                    </a:solidFill>
                    <a:effectLst/>
                    <a:uLnTx/>
                    <a:uFillTx/>
                    <a:latin typeface="Calibri"/>
                    <a:ea typeface="+mn-ea"/>
                    <a:cs typeface="+mn-cs"/>
                  </a:rPr>
                  <a:t>i</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319088"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(and not of attributes of alternative </a:t>
                </a:r>
                <a:r>
                  <a:rPr kumimoji="0" lang="en-GB" sz="1800" b="0" i="1" u="none" strike="noStrike" kern="1200" cap="none" spc="0" normalizeH="0" baseline="0" noProof="0" dirty="0">
                    <a:ln>
                      <a:noFill/>
                    </a:ln>
                    <a:solidFill>
                      <a:prstClr val="black"/>
                    </a:solidFill>
                    <a:effectLst/>
                    <a:uLnTx/>
                    <a:uFillTx/>
                    <a:latin typeface="Calibri"/>
                    <a:ea typeface="+mn-ea"/>
                    <a:cs typeface="+mn-cs"/>
                  </a:rPr>
                  <a:t>j</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tab pos="307975"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 MLP can be used to learn how attributes of alternative </a:t>
                </a:r>
                <a:r>
                  <a:rPr kumimoji="0" lang="en-GB" sz="1800" b="0" i="1"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and socio-demographic variables of the decision-maker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map onto utility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for each alternative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555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	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𝑖𝑛</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𝑓</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𝑖</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d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𝑖𝑛</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𝑧</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𝑛</m:t>
                            </m:r>
                          </m:sub>
                        </m:sSub>
                      </m:e>
                    </m:d>
                  </m:oMath>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555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555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Thus, for each alternative, a function </a:t>
                </a:r>
                <a:r>
                  <a:rPr kumimoji="0" lang="en-GB" sz="1800" b="0" i="1" u="none" strike="noStrike" kern="1200" cap="none" spc="0" normalizeH="0" baseline="0" noProof="0" dirty="0">
                    <a:ln>
                      <a:noFill/>
                    </a:ln>
                    <a:solidFill>
                      <a:prstClr val="black"/>
                    </a:solidFill>
                    <a:effectLst/>
                    <a:uLnTx/>
                    <a:uFillTx/>
                    <a:latin typeface="Calibri"/>
                    <a:ea typeface="+mn-ea"/>
                    <a:cs typeface="+mn-cs"/>
                  </a:rPr>
                  <a:t>f</a:t>
                </a:r>
                <a:r>
                  <a:rPr kumimoji="0" lang="en-GB" sz="1800" b="0" i="0" u="none" strike="noStrike" kern="1200" cap="none" spc="0" normalizeH="0" baseline="0" noProof="0" dirty="0">
                    <a:ln>
                      <a:noFill/>
                    </a:ln>
                    <a:solidFill>
                      <a:prstClr val="black"/>
                    </a:solidFill>
                    <a:effectLst/>
                    <a:uLnTx/>
                    <a:uFillTx/>
                    <a:latin typeface="Calibri"/>
                    <a:ea typeface="+mn-ea"/>
                    <a:cs typeface="+mn-cs"/>
                  </a:rPr>
                  <a:t> is learned by an MLP</a:t>
                </a:r>
                <a:endPar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19999" y="1260000"/>
                <a:ext cx="6112880" cy="3416320"/>
              </a:xfrm>
              <a:prstGeom prst="rect">
                <a:avLst/>
              </a:prstGeom>
              <a:blipFill>
                <a:blip r:embed="rId3"/>
                <a:stretch>
                  <a:fillRect l="-828" t="-1111" b="-148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567F9BFB-0C65-5C7E-D5D2-EA97D8188692}"/>
              </a:ext>
            </a:extLst>
          </p:cNvPr>
          <p:cNvPicPr>
            <a:picLocks noChangeAspect="1"/>
          </p:cNvPicPr>
          <p:nvPr/>
        </p:nvPicPr>
        <p:blipFill>
          <a:blip r:embed="rId4"/>
          <a:stretch>
            <a:fillRect/>
          </a:stretch>
        </p:blipFill>
        <p:spPr>
          <a:xfrm>
            <a:off x="8449237" y="849599"/>
            <a:ext cx="2007198" cy="1479974"/>
          </a:xfrm>
          <a:prstGeom prst="rect">
            <a:avLst/>
          </a:prstGeom>
        </p:spPr>
      </p:pic>
      <p:pic>
        <p:nvPicPr>
          <p:cNvPr id="11" name="Picture 10">
            <a:extLst>
              <a:ext uri="{FF2B5EF4-FFF2-40B4-BE49-F238E27FC236}">
                <a16:creationId xmlns:a16="http://schemas.microsoft.com/office/drawing/2014/main" id="{76891BDE-C1D8-9324-14F5-33F5DB5C205E}"/>
              </a:ext>
            </a:extLst>
          </p:cNvPr>
          <p:cNvPicPr>
            <a:picLocks noChangeAspect="1"/>
          </p:cNvPicPr>
          <p:nvPr/>
        </p:nvPicPr>
        <p:blipFill>
          <a:blip r:embed="rId4"/>
          <a:stretch>
            <a:fillRect/>
          </a:stretch>
        </p:blipFill>
        <p:spPr>
          <a:xfrm>
            <a:off x="8449236" y="2476861"/>
            <a:ext cx="2007198" cy="1479974"/>
          </a:xfrm>
          <a:prstGeom prst="rect">
            <a:avLst/>
          </a:prstGeom>
        </p:spPr>
      </p:pic>
      <p:pic>
        <p:nvPicPr>
          <p:cNvPr id="12" name="Picture 11">
            <a:extLst>
              <a:ext uri="{FF2B5EF4-FFF2-40B4-BE49-F238E27FC236}">
                <a16:creationId xmlns:a16="http://schemas.microsoft.com/office/drawing/2014/main" id="{DD672869-251C-5ADC-2041-5EAC6068AF3F}"/>
              </a:ext>
            </a:extLst>
          </p:cNvPr>
          <p:cNvPicPr>
            <a:picLocks noChangeAspect="1"/>
          </p:cNvPicPr>
          <p:nvPr/>
        </p:nvPicPr>
        <p:blipFill>
          <a:blip r:embed="rId4"/>
          <a:stretch>
            <a:fillRect/>
          </a:stretch>
        </p:blipFill>
        <p:spPr>
          <a:xfrm>
            <a:off x="8421842" y="4161163"/>
            <a:ext cx="2007198" cy="1479974"/>
          </a:xfrm>
          <a:prstGeom prst="rect">
            <a:avLst/>
          </a:prstGeom>
        </p:spPr>
      </p:pic>
      <p:grpSp>
        <p:nvGrpSpPr>
          <p:cNvPr id="15" name="Group 14">
            <a:extLst>
              <a:ext uri="{FF2B5EF4-FFF2-40B4-BE49-F238E27FC236}">
                <a16:creationId xmlns:a16="http://schemas.microsoft.com/office/drawing/2014/main" id="{1D13007C-0F77-B193-3A1B-EC2A17DFBD6C}"/>
              </a:ext>
            </a:extLst>
          </p:cNvPr>
          <p:cNvGrpSpPr/>
          <p:nvPr/>
        </p:nvGrpSpPr>
        <p:grpSpPr>
          <a:xfrm>
            <a:off x="7336690" y="3216848"/>
            <a:ext cx="2971876" cy="3011830"/>
            <a:chOff x="7336690" y="3216848"/>
            <a:chExt cx="2971876" cy="3011830"/>
          </a:xfrm>
        </p:grpSpPr>
        <p:cxnSp>
          <p:nvCxnSpPr>
            <p:cNvPr id="16" name="Straight Arrow Connector 15">
              <a:extLst>
                <a:ext uri="{FF2B5EF4-FFF2-40B4-BE49-F238E27FC236}">
                  <a16:creationId xmlns:a16="http://schemas.microsoft.com/office/drawing/2014/main" id="{FC2F6A95-78CE-1FBB-8AE9-0DE11B2494D4}"/>
                </a:ext>
              </a:extLst>
            </p:cNvPr>
            <p:cNvCxnSpPr>
              <a:cxnSpLocks/>
            </p:cNvCxnSpPr>
            <p:nvPr/>
          </p:nvCxnSpPr>
          <p:spPr>
            <a:xfrm flipV="1">
              <a:off x="7336690" y="3216848"/>
              <a:ext cx="2971876" cy="2615115"/>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CE6A52BD-2610-F405-CDC6-7579207E3D14}"/>
                </a:ext>
              </a:extLst>
            </p:cNvPr>
            <p:cNvCxnSpPr>
              <a:cxnSpLocks/>
            </p:cNvCxnSpPr>
            <p:nvPr/>
          </p:nvCxnSpPr>
          <p:spPr>
            <a:xfrm flipV="1">
              <a:off x="7336690" y="4901150"/>
              <a:ext cx="2971876" cy="1327528"/>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8" name="Oval 17">
              <a:extLst>
                <a:ext uri="{FF2B5EF4-FFF2-40B4-BE49-F238E27FC236}">
                  <a16:creationId xmlns:a16="http://schemas.microsoft.com/office/drawing/2014/main" id="{0330460B-4EA6-950A-D67D-D3AFABF93DED}"/>
                </a:ext>
              </a:extLst>
            </p:cNvPr>
            <p:cNvSpPr>
              <a:spLocks noChangeAspect="1"/>
            </p:cNvSpPr>
            <p:nvPr/>
          </p:nvSpPr>
          <p:spPr>
            <a:xfrm>
              <a:off x="7556549" y="5221086"/>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Oval 18">
              <a:extLst>
                <a:ext uri="{FF2B5EF4-FFF2-40B4-BE49-F238E27FC236}">
                  <a16:creationId xmlns:a16="http://schemas.microsoft.com/office/drawing/2014/main" id="{40FDFF88-A9A0-982F-9A13-3CA0A085BA60}"/>
                </a:ext>
              </a:extLst>
            </p:cNvPr>
            <p:cNvSpPr>
              <a:spLocks noChangeAspect="1"/>
            </p:cNvSpPr>
            <p:nvPr/>
          </p:nvSpPr>
          <p:spPr>
            <a:xfrm>
              <a:off x="7448549" y="4773478"/>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6" name="Oval 25">
            <a:extLst>
              <a:ext uri="{FF2B5EF4-FFF2-40B4-BE49-F238E27FC236}">
                <a16:creationId xmlns:a16="http://schemas.microsoft.com/office/drawing/2014/main" id="{ED5E0243-C314-090F-ADE1-A1758E3FD56C}"/>
              </a:ext>
            </a:extLst>
          </p:cNvPr>
          <p:cNvSpPr>
            <a:spLocks noChangeAspect="1"/>
          </p:cNvSpPr>
          <p:nvPr/>
        </p:nvSpPr>
        <p:spPr>
          <a:xfrm>
            <a:off x="7708949" y="5739248"/>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6456B899-C874-63DA-1CD9-9DBF289041F7}"/>
              </a:ext>
            </a:extLst>
          </p:cNvPr>
          <p:cNvSpPr txBox="1"/>
          <p:nvPr/>
        </p:nvSpPr>
        <p:spPr>
          <a:xfrm>
            <a:off x="8040475" y="1035170"/>
            <a:ext cx="468828" cy="114863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X</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1n</a:t>
            </a:r>
          </a:p>
        </p:txBody>
      </p:sp>
      <p:sp>
        <p:nvSpPr>
          <p:cNvPr id="28" name="TextBox 27">
            <a:extLst>
              <a:ext uri="{FF2B5EF4-FFF2-40B4-BE49-F238E27FC236}">
                <a16:creationId xmlns:a16="http://schemas.microsoft.com/office/drawing/2014/main" id="{981CCB88-183F-6602-8BC0-75ABB6C5B6E1}"/>
              </a:ext>
            </a:extLst>
          </p:cNvPr>
          <p:cNvSpPr txBox="1"/>
          <p:nvPr/>
        </p:nvSpPr>
        <p:spPr>
          <a:xfrm>
            <a:off x="8040475" y="2642532"/>
            <a:ext cx="468828" cy="114863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X</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2n</a:t>
            </a:r>
          </a:p>
        </p:txBody>
      </p:sp>
      <p:sp>
        <p:nvSpPr>
          <p:cNvPr id="30" name="TextBox 29">
            <a:extLst>
              <a:ext uri="{FF2B5EF4-FFF2-40B4-BE49-F238E27FC236}">
                <a16:creationId xmlns:a16="http://schemas.microsoft.com/office/drawing/2014/main" id="{D8A6AF7F-5206-7333-53EB-99CFB30B04C0}"/>
              </a:ext>
            </a:extLst>
          </p:cNvPr>
          <p:cNvSpPr txBox="1"/>
          <p:nvPr/>
        </p:nvSpPr>
        <p:spPr>
          <a:xfrm>
            <a:off x="8040475" y="4332875"/>
            <a:ext cx="468828" cy="114863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X</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3n</a:t>
            </a:r>
          </a:p>
        </p:txBody>
      </p:sp>
      <p:grpSp>
        <p:nvGrpSpPr>
          <p:cNvPr id="7" name="Group 6">
            <a:extLst>
              <a:ext uri="{FF2B5EF4-FFF2-40B4-BE49-F238E27FC236}">
                <a16:creationId xmlns:a16="http://schemas.microsoft.com/office/drawing/2014/main" id="{30283A01-D46B-A50C-3DFC-7EBCB70D2A6A}"/>
              </a:ext>
            </a:extLst>
          </p:cNvPr>
          <p:cNvGrpSpPr/>
          <p:nvPr/>
        </p:nvGrpSpPr>
        <p:grpSpPr>
          <a:xfrm>
            <a:off x="5213173" y="1589586"/>
            <a:ext cx="5095393" cy="5153577"/>
            <a:chOff x="5213173" y="1589586"/>
            <a:chExt cx="5095393" cy="5153577"/>
          </a:xfrm>
        </p:grpSpPr>
        <p:pic>
          <p:nvPicPr>
            <p:cNvPr id="13" name="Picture 12">
              <a:extLst>
                <a:ext uri="{FF2B5EF4-FFF2-40B4-BE49-F238E27FC236}">
                  <a16:creationId xmlns:a16="http://schemas.microsoft.com/office/drawing/2014/main" id="{E7999D34-A62B-093E-B6EA-7F973F5370D1}"/>
                </a:ext>
              </a:extLst>
            </p:cNvPr>
            <p:cNvPicPr>
              <a:picLocks noChangeAspect="1"/>
            </p:cNvPicPr>
            <p:nvPr/>
          </p:nvPicPr>
          <p:blipFill>
            <a:blip r:embed="rId5"/>
            <a:stretch>
              <a:fillRect/>
            </a:stretch>
          </p:blipFill>
          <p:spPr>
            <a:xfrm>
              <a:off x="5606104" y="4901150"/>
              <a:ext cx="1791928" cy="1842013"/>
            </a:xfrm>
            <a:prstGeom prst="rect">
              <a:avLst/>
            </a:prstGeom>
          </p:spPr>
        </p:pic>
        <p:cxnSp>
          <p:nvCxnSpPr>
            <p:cNvPr id="23" name="Straight Arrow Connector 22">
              <a:extLst>
                <a:ext uri="{FF2B5EF4-FFF2-40B4-BE49-F238E27FC236}">
                  <a16:creationId xmlns:a16="http://schemas.microsoft.com/office/drawing/2014/main" id="{B5C85AB4-8AE2-74D2-3B95-48C3369CD7E2}"/>
                </a:ext>
              </a:extLst>
            </p:cNvPr>
            <p:cNvCxnSpPr>
              <a:cxnSpLocks/>
            </p:cNvCxnSpPr>
            <p:nvPr/>
          </p:nvCxnSpPr>
          <p:spPr>
            <a:xfrm flipV="1">
              <a:off x="7336690" y="1589586"/>
              <a:ext cx="2971876" cy="3845662"/>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4F1A8D92-62F7-C2F5-D959-9B29BDBE1876}"/>
                </a:ext>
              </a:extLst>
            </p:cNvPr>
            <p:cNvSpPr txBox="1"/>
            <p:nvPr/>
          </p:nvSpPr>
          <p:spPr>
            <a:xfrm>
              <a:off x="5213173" y="5257647"/>
              <a:ext cx="468828" cy="114863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z</a:t>
              </a:r>
              <a:r>
                <a:rPr kumimoji="0" lang="en-GB" sz="1800" b="0" i="0" u="none" strike="noStrike" kern="1200" cap="none" spc="0" normalizeH="0" baseline="-2500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n</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sp>
        <p:nvSpPr>
          <p:cNvPr id="32" name="TextBox 31">
            <a:extLst>
              <a:ext uri="{FF2B5EF4-FFF2-40B4-BE49-F238E27FC236}">
                <a16:creationId xmlns:a16="http://schemas.microsoft.com/office/drawing/2014/main" id="{04B957C5-5BE0-33BE-035B-B9143A4C20F4}"/>
              </a:ext>
            </a:extLst>
          </p:cNvPr>
          <p:cNvSpPr txBox="1"/>
          <p:nvPr/>
        </p:nvSpPr>
        <p:spPr>
          <a:xfrm>
            <a:off x="9947362" y="395377"/>
            <a:ext cx="914248" cy="664933"/>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Utilities</a:t>
            </a:r>
          </a:p>
          <a:p>
            <a:pPr marL="0" marR="0" lvl="0" indent="0" algn="ct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t>
            </a:r>
          </a:p>
        </p:txBody>
      </p:sp>
      <p:graphicFrame>
        <p:nvGraphicFramePr>
          <p:cNvPr id="40" name="Object 39">
            <a:extLst>
              <a:ext uri="{FF2B5EF4-FFF2-40B4-BE49-F238E27FC236}">
                <a16:creationId xmlns:a16="http://schemas.microsoft.com/office/drawing/2014/main" id="{3B206AED-7829-073E-A109-334F0B3BA2F7}"/>
              </a:ext>
            </a:extLst>
          </p:cNvPr>
          <p:cNvGraphicFramePr>
            <a:graphicFrameLocks noChangeAspect="1"/>
          </p:cNvGraphicFramePr>
          <p:nvPr/>
        </p:nvGraphicFramePr>
        <p:xfrm>
          <a:off x="10146741" y="5614279"/>
          <a:ext cx="1086383" cy="919247"/>
        </p:xfrm>
        <a:graphic>
          <a:graphicData uri="http://schemas.openxmlformats.org/presentationml/2006/ole">
            <mc:AlternateContent xmlns:mc="http://schemas.openxmlformats.org/markup-compatibility/2006">
              <mc:Choice xmlns:v="urn:schemas-microsoft-com:vml" Requires="v">
                <p:oleObj name="Equation" r:id="rId6" imgW="660240" imgH="558720" progId="Equation.DSMT4">
                  <p:embed/>
                </p:oleObj>
              </mc:Choice>
              <mc:Fallback>
                <p:oleObj name="Equation" r:id="rId6" imgW="660240" imgH="558720" progId="Equation.DSMT4">
                  <p:embed/>
                  <p:pic>
                    <p:nvPicPr>
                      <p:cNvPr id="40" name="Object 39">
                        <a:extLst>
                          <a:ext uri="{FF2B5EF4-FFF2-40B4-BE49-F238E27FC236}">
                            <a16:creationId xmlns:a16="http://schemas.microsoft.com/office/drawing/2014/main" id="{3B206AED-7829-073E-A109-334F0B3BA2F7}"/>
                          </a:ext>
                        </a:extLst>
                      </p:cNvPr>
                      <p:cNvPicPr/>
                      <p:nvPr/>
                    </p:nvPicPr>
                    <p:blipFill>
                      <a:blip r:embed="rId7"/>
                      <a:stretch>
                        <a:fillRect/>
                      </a:stretch>
                    </p:blipFill>
                    <p:spPr>
                      <a:xfrm>
                        <a:off x="10146741" y="5614279"/>
                        <a:ext cx="1086383" cy="919247"/>
                      </a:xfrm>
                      <a:prstGeom prst="rect">
                        <a:avLst/>
                      </a:prstGeom>
                    </p:spPr>
                  </p:pic>
                </p:oleObj>
              </mc:Fallback>
            </mc:AlternateContent>
          </a:graphicData>
        </a:graphic>
      </p:graphicFrame>
      <p:sp>
        <p:nvSpPr>
          <p:cNvPr id="41" name="Oval 40">
            <a:extLst>
              <a:ext uri="{FF2B5EF4-FFF2-40B4-BE49-F238E27FC236}">
                <a16:creationId xmlns:a16="http://schemas.microsoft.com/office/drawing/2014/main" id="{0F548B82-ED61-C5DA-D430-562E434FA6B2}"/>
              </a:ext>
            </a:extLst>
          </p:cNvPr>
          <p:cNvSpPr>
            <a:spLocks noChangeAspect="1"/>
          </p:cNvSpPr>
          <p:nvPr/>
        </p:nvSpPr>
        <p:spPr>
          <a:xfrm>
            <a:off x="11219166" y="1373586"/>
            <a:ext cx="432000" cy="432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sp>
        <p:nvSpPr>
          <p:cNvPr id="45" name="Oval 44">
            <a:extLst>
              <a:ext uri="{FF2B5EF4-FFF2-40B4-BE49-F238E27FC236}">
                <a16:creationId xmlns:a16="http://schemas.microsoft.com/office/drawing/2014/main" id="{9518BC1A-E647-CA70-EB6D-46014E2CCD92}"/>
              </a:ext>
            </a:extLst>
          </p:cNvPr>
          <p:cNvSpPr>
            <a:spLocks noChangeAspect="1"/>
          </p:cNvSpPr>
          <p:nvPr/>
        </p:nvSpPr>
        <p:spPr>
          <a:xfrm>
            <a:off x="11207474" y="2993070"/>
            <a:ext cx="432000" cy="432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sp>
        <p:nvSpPr>
          <p:cNvPr id="46" name="Oval 45">
            <a:extLst>
              <a:ext uri="{FF2B5EF4-FFF2-40B4-BE49-F238E27FC236}">
                <a16:creationId xmlns:a16="http://schemas.microsoft.com/office/drawing/2014/main" id="{E4CB9E8A-7E42-EE67-6E98-CB0757944333}"/>
              </a:ext>
            </a:extLst>
          </p:cNvPr>
          <p:cNvSpPr>
            <a:spLocks noChangeAspect="1"/>
          </p:cNvSpPr>
          <p:nvPr/>
        </p:nvSpPr>
        <p:spPr>
          <a:xfrm>
            <a:off x="11193407" y="4662186"/>
            <a:ext cx="432000" cy="432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p>
        </p:txBody>
      </p:sp>
      <p:cxnSp>
        <p:nvCxnSpPr>
          <p:cNvPr id="49" name="Straight Arrow Connector 48">
            <a:extLst>
              <a:ext uri="{FF2B5EF4-FFF2-40B4-BE49-F238E27FC236}">
                <a16:creationId xmlns:a16="http://schemas.microsoft.com/office/drawing/2014/main" id="{F62446DF-B28C-DB92-19DB-3D3A3C5701AB}"/>
              </a:ext>
            </a:extLst>
          </p:cNvPr>
          <p:cNvCxnSpPr>
            <a:cxnSpLocks/>
          </p:cNvCxnSpPr>
          <p:nvPr/>
        </p:nvCxnSpPr>
        <p:spPr>
          <a:xfrm>
            <a:off x="10404486" y="1589586"/>
            <a:ext cx="77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2096717-759F-F972-0A25-BF31336F4EEB}"/>
              </a:ext>
            </a:extLst>
          </p:cNvPr>
          <p:cNvCxnSpPr>
            <a:cxnSpLocks/>
          </p:cNvCxnSpPr>
          <p:nvPr/>
        </p:nvCxnSpPr>
        <p:spPr>
          <a:xfrm>
            <a:off x="10404486" y="3216848"/>
            <a:ext cx="77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5FBB6D7-BB61-12F2-E2B4-115DD6378181}"/>
              </a:ext>
            </a:extLst>
          </p:cNvPr>
          <p:cNvCxnSpPr>
            <a:cxnSpLocks/>
          </p:cNvCxnSpPr>
          <p:nvPr/>
        </p:nvCxnSpPr>
        <p:spPr>
          <a:xfrm>
            <a:off x="10404486" y="4881478"/>
            <a:ext cx="77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8539479-41A4-4E75-6C1D-2E294C39CF69}"/>
              </a:ext>
            </a:extLst>
          </p:cNvPr>
          <p:cNvSpPr/>
          <p:nvPr/>
        </p:nvSpPr>
        <p:spPr>
          <a:xfrm>
            <a:off x="10626233" y="1118626"/>
            <a:ext cx="423135" cy="4304914"/>
          </a:xfrm>
          <a:prstGeom prst="rect">
            <a:avLst/>
          </a:prstGeom>
          <a:solidFill>
            <a:schemeClr val="bg1"/>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7030A0"/>
                </a:solidFill>
                <a:effectLst/>
                <a:uLnTx/>
                <a:uFillTx/>
                <a:latin typeface="Calibri" panose="020F0502020204030204"/>
                <a:ea typeface="+mn-ea"/>
                <a:cs typeface="+mn-cs"/>
              </a:rPr>
              <a:t>Softmax</a:t>
            </a: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496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4" end="4"/>
                                            </p:txEl>
                                          </p:spTgt>
                                        </p:tgtEl>
                                        <p:attrNameLst>
                                          <p:attrName>style.visibility</p:attrName>
                                        </p:attrNameLst>
                                      </p:cBhvr>
                                      <p:to>
                                        <p:strVal val="visible"/>
                                      </p:to>
                                    </p:set>
                                    <p:animEffect transition="in" filter="fade">
                                      <p:cBhvr>
                                        <p:cTn id="16" dur="500"/>
                                        <p:tgtEl>
                                          <p:spTgt spid="1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fade">
                                      <p:cBhvr>
                                        <p:cTn id="19" dur="500"/>
                                        <p:tgtEl>
                                          <p:spTgt spid="14">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xEl>
                                              <p:pRg st="8" end="8"/>
                                            </p:txEl>
                                          </p:spTgt>
                                        </p:tgtEl>
                                        <p:attrNameLst>
                                          <p:attrName>style.visibility</p:attrName>
                                        </p:attrNameLst>
                                      </p:cBhvr>
                                      <p:to>
                                        <p:strVal val="visible"/>
                                      </p:to>
                                    </p:set>
                                    <p:animEffect transition="in" filter="fade">
                                      <p:cBhvr>
                                        <p:cTn id="22"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ASU-DNN</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p:cNvSpPr txBox="1"/>
          <p:nvPr/>
        </p:nvSpPr>
        <p:spPr>
          <a:xfrm>
            <a:off x="719999" y="1260000"/>
            <a:ext cx="5971257"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Behavioural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ASU-DNN provides limited behavioural insights: it does not have interpretable weights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Marginal utilities and elasticities can be obtained through numerical simulation, e.g.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1" name="Picture 20">
            <a:extLst>
              <a:ext uri="{FF2B5EF4-FFF2-40B4-BE49-F238E27FC236}">
                <a16:creationId xmlns:a16="http://schemas.microsoft.com/office/drawing/2014/main" id="{9FFF8AA7-0AA0-DFF9-47B3-47E9C384D3A6}"/>
              </a:ext>
            </a:extLst>
          </p:cNvPr>
          <p:cNvPicPr>
            <a:picLocks noChangeAspect="1"/>
          </p:cNvPicPr>
          <p:nvPr/>
        </p:nvPicPr>
        <p:blipFill>
          <a:blip r:embed="rId3"/>
          <a:stretch>
            <a:fillRect/>
          </a:stretch>
        </p:blipFill>
        <p:spPr>
          <a:xfrm>
            <a:off x="695895" y="3366197"/>
            <a:ext cx="10002385" cy="3385422"/>
          </a:xfrm>
          <a:prstGeom prst="rect">
            <a:avLst/>
          </a:prstGeom>
        </p:spPr>
      </p:pic>
    </p:spTree>
    <p:extLst>
      <p:ext uri="{BB962C8B-B14F-4D97-AF65-F5344CB8AC3E}">
        <p14:creationId xmlns:p14="http://schemas.microsoft.com/office/powerpoint/2010/main" val="233848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5F6DF72-64E8-ECBA-4951-58232BF0FF0C}"/>
              </a:ext>
            </a:extLst>
          </p:cNvPr>
          <p:cNvPicPr>
            <a:picLocks noChangeAspect="1"/>
          </p:cNvPicPr>
          <p:nvPr/>
        </p:nvPicPr>
        <p:blipFill>
          <a:blip r:embed="rId3"/>
          <a:stretch>
            <a:fillRect/>
          </a:stretch>
        </p:blipFill>
        <p:spPr>
          <a:xfrm>
            <a:off x="695895" y="3366197"/>
            <a:ext cx="10002385" cy="3385422"/>
          </a:xfrm>
          <a:prstGeom prst="rect">
            <a:avLst/>
          </a:prstGeom>
        </p:spPr>
      </p:pic>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ASU-DNN</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p:cNvSpPr txBox="1"/>
          <p:nvPr/>
        </p:nvSpPr>
        <p:spPr>
          <a:xfrm>
            <a:off x="719999" y="1260000"/>
            <a:ext cx="597125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Behavioural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ASU-DNN provides limited behavioural insights: it does not have interpretable weights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Marginal utilities and elasticities can be obtained through numerical simulation, e.g.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Oval 17">
            <a:extLst>
              <a:ext uri="{FF2B5EF4-FFF2-40B4-BE49-F238E27FC236}">
                <a16:creationId xmlns:a16="http://schemas.microsoft.com/office/drawing/2014/main" id="{13F6603C-F962-A8B7-1319-527DFB45A850}"/>
              </a:ext>
            </a:extLst>
          </p:cNvPr>
          <p:cNvSpPr/>
          <p:nvPr/>
        </p:nvSpPr>
        <p:spPr>
          <a:xfrm>
            <a:off x="4461468" y="4073573"/>
            <a:ext cx="482322" cy="513642"/>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FE51AE90-DDEA-DA2B-4A2B-A16817848079}"/>
              </a:ext>
            </a:extLst>
          </p:cNvPr>
          <p:cNvSpPr/>
          <p:nvPr/>
        </p:nvSpPr>
        <p:spPr>
          <a:xfrm>
            <a:off x="8227041" y="3677697"/>
            <a:ext cx="1851456" cy="1303079"/>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AF5F5030-AE5E-6729-F943-80AAECDA48D3}"/>
              </a:ext>
            </a:extLst>
          </p:cNvPr>
          <p:cNvPicPr>
            <a:picLocks noChangeAspect="1"/>
          </p:cNvPicPr>
          <p:nvPr/>
        </p:nvPicPr>
        <p:blipFill>
          <a:blip r:embed="rId4">
            <a:duotone>
              <a:schemeClr val="accent5">
                <a:shade val="45000"/>
                <a:satMod val="135000"/>
              </a:schemeClr>
              <a:prstClr val="white"/>
            </a:duotone>
          </a:blip>
          <a:stretch>
            <a:fillRect/>
          </a:stretch>
        </p:blipFill>
        <p:spPr>
          <a:xfrm>
            <a:off x="7324623" y="1114093"/>
            <a:ext cx="1008258" cy="1053702"/>
          </a:xfrm>
          <a:prstGeom prst="rect">
            <a:avLst/>
          </a:prstGeom>
        </p:spPr>
      </p:pic>
      <p:sp>
        <p:nvSpPr>
          <p:cNvPr id="23" name="TextBox 22">
            <a:extLst>
              <a:ext uri="{FF2B5EF4-FFF2-40B4-BE49-F238E27FC236}">
                <a16:creationId xmlns:a16="http://schemas.microsoft.com/office/drawing/2014/main" id="{1D802A77-C577-0EB0-8ACB-64288E19DC71}"/>
              </a:ext>
            </a:extLst>
          </p:cNvPr>
          <p:cNvSpPr txBox="1"/>
          <p:nvPr/>
        </p:nvSpPr>
        <p:spPr>
          <a:xfrm>
            <a:off x="7177322" y="2254145"/>
            <a:ext cx="2569579" cy="898644"/>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But</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ASU-DNN violates:</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Fungibility of money</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Behavioural regularity</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cxnSp>
        <p:nvCxnSpPr>
          <p:cNvPr id="25" name="Straight Arrow Connector 24">
            <a:extLst>
              <a:ext uri="{FF2B5EF4-FFF2-40B4-BE49-F238E27FC236}">
                <a16:creationId xmlns:a16="http://schemas.microsoft.com/office/drawing/2014/main" id="{0780229F-6942-3F7D-ABB9-22D8D8D283F4}"/>
              </a:ext>
            </a:extLst>
          </p:cNvPr>
          <p:cNvCxnSpPr>
            <a:cxnSpLocks/>
          </p:cNvCxnSpPr>
          <p:nvPr/>
        </p:nvCxnSpPr>
        <p:spPr>
          <a:xfrm flipH="1">
            <a:off x="5054321" y="3141367"/>
            <a:ext cx="3278560" cy="1028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01198B-0F70-0095-59AC-64B086D96638}"/>
              </a:ext>
            </a:extLst>
          </p:cNvPr>
          <p:cNvCxnSpPr>
            <a:cxnSpLocks/>
          </p:cNvCxnSpPr>
          <p:nvPr/>
        </p:nvCxnSpPr>
        <p:spPr>
          <a:xfrm>
            <a:off x="8332881" y="3131114"/>
            <a:ext cx="358615" cy="499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EA3BE81-75A3-7C96-865E-60E88EC288D3}"/>
              </a:ext>
            </a:extLst>
          </p:cNvPr>
          <p:cNvGrpSpPr/>
          <p:nvPr/>
        </p:nvGrpSpPr>
        <p:grpSpPr>
          <a:xfrm>
            <a:off x="9746901" y="2058077"/>
            <a:ext cx="863170" cy="1136544"/>
            <a:chOff x="6762939" y="2736093"/>
            <a:chExt cx="1249378" cy="1919334"/>
          </a:xfrm>
        </p:grpSpPr>
        <p:sp>
          <p:nvSpPr>
            <p:cNvPr id="33" name="Right Arrow 32">
              <a:extLst>
                <a:ext uri="{FF2B5EF4-FFF2-40B4-BE49-F238E27FC236}">
                  <a16:creationId xmlns:a16="http://schemas.microsoft.com/office/drawing/2014/main" id="{10456446-FC0C-CD89-2AD3-9184828C5B48}"/>
                </a:ext>
              </a:extLst>
            </p:cNvPr>
            <p:cNvSpPr/>
            <p:nvPr/>
          </p:nvSpPr>
          <p:spPr>
            <a:xfrm>
              <a:off x="6762939" y="2736093"/>
              <a:ext cx="1249378" cy="1919334"/>
            </a:xfrm>
            <a:prstGeom prst="rightArrow">
              <a:avLst>
                <a:gd name="adj1" fmla="val 51886"/>
                <a:gd name="adj2" fmla="val 50000"/>
              </a:avLst>
            </a:prstGeom>
            <a:noFill/>
            <a:ln w="28575">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Picture 2" descr="Image result for understand icon">
              <a:extLst>
                <a:ext uri="{FF2B5EF4-FFF2-40B4-BE49-F238E27FC236}">
                  <a16:creationId xmlns:a16="http://schemas.microsoft.com/office/drawing/2014/main" id="{546B5D0C-2C7D-91B3-18BE-8A5D22CF16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ln w="28575">
              <a:noFill/>
            </a:ln>
            <a:extLst>
              <a:ext uri="{909E8E84-426E-40DD-AFC4-6F175D3DCCD1}">
                <a14:hiddenFill xmlns:a14="http://schemas.microsoft.com/office/drawing/2010/main">
                  <a:solidFill>
                    <a:srgbClr val="FFFFFF"/>
                  </a:solidFill>
                </a14:hiddenFill>
              </a:ext>
            </a:extLst>
          </p:spPr>
        </p:pic>
      </p:grpSp>
      <p:sp>
        <p:nvSpPr>
          <p:cNvPr id="36" name="TextBox 35">
            <a:extLst>
              <a:ext uri="{FF2B5EF4-FFF2-40B4-BE49-F238E27FC236}">
                <a16:creationId xmlns:a16="http://schemas.microsoft.com/office/drawing/2014/main" id="{5BE75645-452F-35DA-B0B2-EBB670262968}"/>
              </a:ext>
            </a:extLst>
          </p:cNvPr>
          <p:cNvSpPr txBox="1"/>
          <p:nvPr/>
        </p:nvSpPr>
        <p:spPr>
          <a:xfrm>
            <a:off x="10698280" y="2286691"/>
            <a:ext cx="1325811" cy="679316"/>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ASS-NN model</a:t>
            </a:r>
          </a:p>
        </p:txBody>
      </p:sp>
    </p:spTree>
    <p:extLst>
      <p:ext uri="{BB962C8B-B14F-4D97-AF65-F5344CB8AC3E}">
        <p14:creationId xmlns:p14="http://schemas.microsoft.com/office/powerpoint/2010/main" val="294270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92" y="0"/>
            <a:ext cx="10791646" cy="6850061"/>
          </a:xfrm>
        </p:spPr>
        <p:txBody>
          <a:bodyPr>
            <a:normAutofit/>
          </a:bodyPr>
          <a:lstStyle/>
          <a:p>
            <a:r>
              <a:rPr lang="en-US" sz="4000" dirty="0">
                <a:cs typeface="Times New Roman" panose="02020603050405020304" pitchFamily="18" charset="0"/>
                <a:sym typeface="Wingdings" panose="05000000000000000000" pitchFamily="2" charset="2"/>
              </a:rPr>
              <a:t>ASS-NN</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3327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5949950"/>
            <a:ext cx="121920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ahoma"/>
              <a:ea typeface="+mn-ea"/>
              <a:cs typeface="+mn-cs"/>
            </a:endParaRPr>
          </a:p>
        </p:txBody>
      </p:sp>
      <p:sp>
        <p:nvSpPr>
          <p:cNvPr id="3" name="Content Placeholder 2"/>
          <p:cNvSpPr>
            <a:spLocks noGrp="1"/>
          </p:cNvSpPr>
          <p:nvPr>
            <p:ph idx="1"/>
          </p:nvPr>
        </p:nvSpPr>
        <p:spPr>
          <a:xfrm>
            <a:off x="1127448" y="1124744"/>
            <a:ext cx="11064552" cy="5544616"/>
          </a:xfrm>
        </p:spPr>
        <p:txBody>
          <a:bodyPr/>
          <a:lstStyle/>
          <a:p>
            <a:pPr marL="0" indent="0" defTabSz="904875">
              <a:buNone/>
              <a:tabLst>
                <a:tab pos="1257300" algn="l"/>
                <a:tab pos="3228975" algn="l"/>
              </a:tabLst>
            </a:pPr>
            <a:r>
              <a:rPr lang="en-US" sz="1400" b="1" dirty="0">
                <a:solidFill>
                  <a:srgbClr val="0070C0"/>
                </a:solidFill>
                <a:latin typeface="Courier New" panose="02070309020205020404" pitchFamily="49" charset="0"/>
                <a:cs typeface="Courier New" panose="02070309020205020404" pitchFamily="49" charset="0"/>
              </a:rPr>
              <a:t>Lecture: </a:t>
            </a:r>
            <a:r>
              <a:rPr lang="en-US" sz="1400" b="1" dirty="0" err="1">
                <a:solidFill>
                  <a:srgbClr val="0070C0"/>
                </a:solidFill>
                <a:latin typeface="Courier New" panose="02070309020205020404" pitchFamily="49" charset="0"/>
                <a:cs typeface="Courier New" panose="02070309020205020404" pitchFamily="49" charset="0"/>
              </a:rPr>
              <a:t>Behavioural</a:t>
            </a:r>
            <a:r>
              <a:rPr lang="en-US" sz="1400" b="1" dirty="0">
                <a:solidFill>
                  <a:srgbClr val="0070C0"/>
                </a:solidFill>
                <a:latin typeface="Courier New" panose="02070309020205020404" pitchFamily="49" charset="0"/>
                <a:cs typeface="Courier New" panose="02070309020205020404" pitchFamily="49" charset="0"/>
              </a:rPr>
              <a:t> insights from ANNs</a:t>
            </a:r>
          </a:p>
          <a:p>
            <a:pPr marL="0" indent="0" defTabSz="904875">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10:00 - 11:00	</a:t>
            </a:r>
            <a:r>
              <a:rPr lang="en-GB" sz="1400" dirty="0">
                <a:latin typeface="Courier New" panose="02070309020205020404" pitchFamily="49" charset="0"/>
                <a:cs typeface="Courier New" panose="02070309020205020404" pitchFamily="49" charset="0"/>
              </a:rPr>
              <a:t> Utility-based </a:t>
            </a:r>
            <a:r>
              <a:rPr lang="en-US" sz="1400" dirty="0">
                <a:latin typeface="Courier New" panose="02070309020205020404" pitchFamily="49" charset="0"/>
                <a:cs typeface="Courier New" panose="02070309020205020404" pitchFamily="49" charset="0"/>
              </a:rPr>
              <a:t>machine learning models (a.k.a. hybrid models)</a:t>
            </a:r>
            <a:endParaRPr lang="en-GB" sz="1400" dirty="0">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11:00 - 11:15</a:t>
            </a: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US"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US" sz="1400" b="1" dirty="0">
                <a:solidFill>
                  <a:srgbClr val="0070C0"/>
                </a:solidFill>
                <a:latin typeface="Courier New" panose="02070309020205020404" pitchFamily="49" charset="0"/>
                <a:cs typeface="Courier New" panose="02070309020205020404" pitchFamily="49" charset="0"/>
              </a:rPr>
              <a:t>Lecture: </a:t>
            </a:r>
            <a:r>
              <a:rPr lang="en-US" sz="1400" b="1" dirty="0" err="1">
                <a:solidFill>
                  <a:srgbClr val="0070C0"/>
                </a:solidFill>
                <a:latin typeface="Courier New" panose="02070309020205020404" pitchFamily="49" charset="0"/>
                <a:cs typeface="Courier New" panose="02070309020205020404" pitchFamily="49" charset="0"/>
              </a:rPr>
              <a:t>Behavioural</a:t>
            </a:r>
            <a:r>
              <a:rPr lang="en-US" sz="1400" b="1" dirty="0">
                <a:solidFill>
                  <a:srgbClr val="0070C0"/>
                </a:solidFill>
                <a:latin typeface="Courier New" panose="02070309020205020404" pitchFamily="49" charset="0"/>
                <a:cs typeface="Courier New" panose="02070309020205020404" pitchFamily="49" charset="0"/>
              </a:rPr>
              <a:t> insights from ANNs continued</a:t>
            </a: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2217738" algn="l"/>
              </a:tabLst>
            </a:pPr>
            <a:r>
              <a:rPr lang="en-GB" sz="1400" dirty="0">
                <a:solidFill>
                  <a:schemeClr val="bg1">
                    <a:lumMod val="50000"/>
                  </a:schemeClr>
                </a:solidFill>
                <a:latin typeface="Courier New" panose="02070309020205020404" pitchFamily="49" charset="0"/>
                <a:cs typeface="Courier New" panose="02070309020205020404" pitchFamily="49" charset="0"/>
              </a:rPr>
              <a:t>11:15 - 12:00	</a:t>
            </a:r>
            <a:r>
              <a:rPr lang="en-GB" sz="1400" dirty="0">
                <a:latin typeface="Courier New" panose="02070309020205020404" pitchFamily="49" charset="0"/>
                <a:cs typeface="Courier New" panose="02070309020205020404" pitchFamily="49" charset="0"/>
              </a:rPr>
              <a:t>Utility-based </a:t>
            </a:r>
            <a:r>
              <a:rPr lang="en-US" sz="1400" dirty="0">
                <a:latin typeface="Courier New" panose="02070309020205020404" pitchFamily="49" charset="0"/>
                <a:cs typeface="Courier New" panose="02070309020205020404" pitchFamily="49" charset="0"/>
              </a:rPr>
              <a:t>machine learning models (a.k.a. hybrid models)</a:t>
            </a: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Lunch:</a:t>
            </a:r>
            <a:r>
              <a:rPr lang="en-GB" sz="1400" b="1" dirty="0">
                <a:solidFill>
                  <a:srgbClr val="990033"/>
                </a:solidFill>
                <a:latin typeface="Courier New" panose="02070309020205020404" pitchFamily="49" charset="0"/>
                <a:cs typeface="Courier New" panose="02070309020205020404" pitchFamily="49" charset="0"/>
              </a:rPr>
              <a:t>	</a:t>
            </a:r>
          </a:p>
          <a:p>
            <a:pPr marL="0" indent="0">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12:00 - 13:00 </a:t>
            </a:r>
          </a:p>
          <a:p>
            <a:pPr marL="0" indent="0" defTabSz="904875">
              <a:buNone/>
              <a:tabLst>
                <a:tab pos="449263" algn="l"/>
                <a:tab pos="2155825" algn="l"/>
              </a:tabLst>
            </a:pP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US" sz="1400" b="1" dirty="0">
                <a:solidFill>
                  <a:srgbClr val="0070C0"/>
                </a:solidFill>
                <a:latin typeface="Courier New" panose="02070309020205020404" pitchFamily="49" charset="0"/>
                <a:cs typeface="Courier New" panose="02070309020205020404" pitchFamily="49" charset="0"/>
              </a:rPr>
              <a:t>(Lecture: </a:t>
            </a:r>
            <a:r>
              <a:rPr lang="en-US" sz="1400" b="1" dirty="0" err="1">
                <a:solidFill>
                  <a:srgbClr val="0070C0"/>
                </a:solidFill>
                <a:latin typeface="Courier New" panose="02070309020205020404" pitchFamily="49" charset="0"/>
                <a:cs typeface="Courier New" panose="02070309020205020404" pitchFamily="49" charset="0"/>
              </a:rPr>
              <a:t>Behavioural</a:t>
            </a:r>
            <a:r>
              <a:rPr lang="en-US" sz="1400" b="1" dirty="0">
                <a:solidFill>
                  <a:srgbClr val="0070C0"/>
                </a:solidFill>
                <a:latin typeface="Courier New" panose="02070309020205020404" pitchFamily="49" charset="0"/>
                <a:cs typeface="Courier New" panose="02070309020205020404" pitchFamily="49" charset="0"/>
              </a:rPr>
              <a:t> insights using SHAPE values)</a:t>
            </a:r>
            <a:endParaRPr lang="en-GB" sz="1400" b="1" dirty="0">
              <a:solidFill>
                <a:srgbClr val="0070C0"/>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Lab session 2: </a:t>
            </a:r>
            <a:r>
              <a:rPr lang="en-US" sz="1400" b="1" dirty="0">
                <a:solidFill>
                  <a:srgbClr val="0070C0"/>
                </a:solidFill>
                <a:latin typeface="Courier New" panose="02070309020205020404" pitchFamily="49" charset="0"/>
                <a:cs typeface="Courier New" panose="02070309020205020404" pitchFamily="49" charset="0"/>
              </a:rPr>
              <a:t>Artificial Neural Networks for Discrete Choice Analysis - </a:t>
            </a:r>
            <a:r>
              <a:rPr lang="en-GB" sz="1400" b="1" dirty="0">
                <a:solidFill>
                  <a:srgbClr val="0070C0"/>
                </a:solidFill>
                <a:latin typeface="Courier New" panose="02070309020205020404" pitchFamily="49" charset="0"/>
                <a:cs typeface="Courier New" panose="02070309020205020404" pitchFamily="49" charset="0"/>
              </a:rPr>
              <a:t>Behavioural insights</a:t>
            </a:r>
          </a:p>
          <a:p>
            <a:pPr marL="0" indent="0">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13:00 - 15:00	</a:t>
            </a:r>
            <a:r>
              <a:rPr lang="en-GB" sz="1400" dirty="0">
                <a:latin typeface="Courier New" panose="02070309020205020404" pitchFamily="49" charset="0"/>
                <a:cs typeface="Courier New" panose="02070309020205020404" pitchFamily="49" charset="0"/>
              </a:rPr>
              <a:t>The L-MNL model</a:t>
            </a:r>
          </a:p>
          <a:p>
            <a:pPr marL="0" indent="0">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15:00 - 15:30	</a:t>
            </a:r>
            <a:r>
              <a:rPr lang="en-GB" sz="1400" dirty="0">
                <a:latin typeface="Courier New" panose="02070309020205020404" pitchFamily="49" charset="0"/>
                <a:cs typeface="Courier New" panose="02070309020205020404" pitchFamily="49" charset="0"/>
              </a:rPr>
              <a:t>Reflection and closure</a:t>
            </a:r>
          </a:p>
          <a:p>
            <a:pPr marL="0" indent="0">
              <a:buNone/>
              <a:tabLst>
                <a:tab pos="1257300" algn="l"/>
                <a:tab pos="2155825" algn="l"/>
              </a:tabLst>
            </a:pPr>
            <a:endParaRPr lang="en-GB" sz="1400" dirty="0">
              <a:latin typeface="Courier New" panose="02070309020205020404" pitchFamily="49" charset="0"/>
              <a:cs typeface="Courier New" panose="02070309020205020404" pitchFamily="49" charset="0"/>
            </a:endParaRPr>
          </a:p>
        </p:txBody>
      </p:sp>
      <p:sp>
        <p:nvSpPr>
          <p:cNvPr id="6" name="Title 1"/>
          <p:cNvSpPr>
            <a:spLocks noGrp="1"/>
          </p:cNvSpPr>
          <p:nvPr>
            <p:ph type="title"/>
          </p:nvPr>
        </p:nvSpPr>
        <p:spPr>
          <a:xfrm>
            <a:off x="1127449" y="457200"/>
            <a:ext cx="8973816" cy="451520"/>
          </a:xfrm>
        </p:spPr>
        <p:txBody>
          <a:bodyPr/>
          <a:lstStyle/>
          <a:p>
            <a:r>
              <a:rPr lang="en-GB" sz="2600" dirty="0"/>
              <a:t>Programme (day 2)</a:t>
            </a:r>
          </a:p>
        </p:txBody>
      </p:sp>
      <p:sp>
        <p:nvSpPr>
          <p:cNvPr id="9" name="Slide Number Placeholder 3"/>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8" name="Picture 7"/>
          <p:cNvPicPr>
            <a:picLocks noChangeAspect="1"/>
          </p:cNvPicPr>
          <p:nvPr/>
        </p:nvPicPr>
        <p:blipFill rotWithShape="1">
          <a:blip r:embed="rId2"/>
          <a:srcRect l="40239" t="27950" r="38466" b="37400"/>
          <a:stretch/>
        </p:blipFill>
        <p:spPr>
          <a:xfrm>
            <a:off x="3287688" y="2133727"/>
            <a:ext cx="288032" cy="264030"/>
          </a:xfrm>
          <a:prstGeom prst="rect">
            <a:avLst/>
          </a:prstGeom>
        </p:spPr>
      </p:pic>
    </p:spTree>
    <p:extLst>
      <p:ext uri="{BB962C8B-B14F-4D97-AF65-F5344CB8AC3E}">
        <p14:creationId xmlns:p14="http://schemas.microsoft.com/office/powerpoint/2010/main" val="3812751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2136B7-9CD9-C9EF-0783-13629EF76BD0}"/>
              </a:ext>
            </a:extLst>
          </p:cNvPr>
          <p:cNvPicPr>
            <a:picLocks noChangeAspect="1"/>
          </p:cNvPicPr>
          <p:nvPr/>
        </p:nvPicPr>
        <p:blipFill>
          <a:blip r:embed="rId3"/>
          <a:stretch>
            <a:fillRect/>
          </a:stretch>
        </p:blipFill>
        <p:spPr>
          <a:xfrm>
            <a:off x="3339193" y="2439166"/>
            <a:ext cx="8319170" cy="4282309"/>
          </a:xfrm>
          <a:prstGeom prst="rect">
            <a:avLst/>
          </a:prstGeom>
        </p:spPr>
      </p:pic>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ASS-NN</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p:cNvSpPr txBox="1"/>
          <p:nvPr/>
        </p:nvSpPr>
        <p:spPr>
          <a:xfrm>
            <a:off x="719998" y="1260000"/>
            <a:ext cx="9358499" cy="71575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Idea “</a:t>
            </a:r>
            <a:r>
              <a:rPr kumimoji="0" lang="en-GB" sz="1800" b="1" i="1" u="none" strike="noStrike" kern="1200" cap="none" spc="0" normalizeH="0" baseline="0" noProof="0" dirty="0">
                <a:ln>
                  <a:noFill/>
                </a:ln>
                <a:solidFill>
                  <a:prstClr val="black"/>
                </a:solidFill>
                <a:effectLst/>
                <a:uLnTx/>
                <a:uFillTx/>
                <a:latin typeface="Calibri"/>
                <a:ea typeface="+mn-ea"/>
                <a:cs typeface="+mn-cs"/>
              </a:rPr>
              <a:t>Alternative-Specific </a:t>
            </a:r>
            <a:r>
              <a:rPr kumimoji="0" lang="en-GB" sz="1800" b="1" i="1" u="sng" strike="noStrike" kern="1200" cap="none" spc="0" normalizeH="0" baseline="0" noProof="0" dirty="0">
                <a:ln>
                  <a:noFill/>
                </a:ln>
                <a:solidFill>
                  <a:prstClr val="black"/>
                </a:solidFill>
                <a:effectLst/>
                <a:uLnTx/>
                <a:uFillTx/>
                <a:latin typeface="Calibri"/>
                <a:ea typeface="+mn-ea"/>
                <a:cs typeface="+mn-cs"/>
              </a:rPr>
              <a:t>and Shared weights </a:t>
            </a:r>
            <a:r>
              <a:rPr kumimoji="0" lang="en-GB" sz="1800" b="1" i="1" u="none" strike="noStrike" kern="1200" cap="none" spc="0" normalizeH="0" baseline="0" noProof="0" dirty="0">
                <a:ln>
                  <a:noFill/>
                </a:ln>
                <a:solidFill>
                  <a:prstClr val="black"/>
                </a:solidFill>
                <a:effectLst/>
                <a:uLnTx/>
                <a:uFillTx/>
                <a:latin typeface="Calibri"/>
                <a:ea typeface="+mn-ea"/>
                <a:cs typeface="+mn-cs"/>
              </a:rPr>
              <a:t>Neural Network”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Add a layer that is shared across alternatives to the ASU-DNN to impose fungibility of money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0" name="Straight Arrow Connector 9">
            <a:extLst>
              <a:ext uri="{FF2B5EF4-FFF2-40B4-BE49-F238E27FC236}">
                <a16:creationId xmlns:a16="http://schemas.microsoft.com/office/drawing/2014/main" id="{A6592871-0494-921C-50E5-F6A58952D7F6}"/>
              </a:ext>
            </a:extLst>
          </p:cNvPr>
          <p:cNvCxnSpPr>
            <a:cxnSpLocks/>
            <a:stCxn id="21" idx="1"/>
          </p:cNvCxnSpPr>
          <p:nvPr/>
        </p:nvCxnSpPr>
        <p:spPr>
          <a:xfrm>
            <a:off x="4148205" y="2076249"/>
            <a:ext cx="616676" cy="502645"/>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Left Brace 20">
            <a:extLst>
              <a:ext uri="{FF2B5EF4-FFF2-40B4-BE49-F238E27FC236}">
                <a16:creationId xmlns:a16="http://schemas.microsoft.com/office/drawing/2014/main" id="{EEF25819-6D1B-E563-11FD-F2073B5D3546}"/>
              </a:ext>
            </a:extLst>
          </p:cNvPr>
          <p:cNvSpPr/>
          <p:nvPr/>
        </p:nvSpPr>
        <p:spPr>
          <a:xfrm rot="16200000">
            <a:off x="3315882" y="156940"/>
            <a:ext cx="283003" cy="3555616"/>
          </a:xfrm>
          <a:prstGeom prst="leftBrace">
            <a:avLst>
              <a:gd name="adj1" fmla="val 8333"/>
              <a:gd name="adj2" fmla="val 69429"/>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DEA6BA35-A7DC-4A01-35FC-38A9939154B8}"/>
              </a:ext>
            </a:extLst>
          </p:cNvPr>
          <p:cNvCxnSpPr>
            <a:cxnSpLocks/>
            <a:stCxn id="21" idx="1"/>
          </p:cNvCxnSpPr>
          <p:nvPr/>
        </p:nvCxnSpPr>
        <p:spPr>
          <a:xfrm>
            <a:off x="4148205" y="2076249"/>
            <a:ext cx="666683" cy="1874245"/>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ADF8B91-1743-4500-C9CC-35CF7616DDDD}"/>
              </a:ext>
            </a:extLst>
          </p:cNvPr>
          <p:cNvCxnSpPr>
            <a:cxnSpLocks/>
          </p:cNvCxnSpPr>
          <p:nvPr/>
        </p:nvCxnSpPr>
        <p:spPr>
          <a:xfrm>
            <a:off x="4148205" y="2076248"/>
            <a:ext cx="616676" cy="3317283"/>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DFCF87E-9A6A-D2E7-AB68-242CE4E95B48}"/>
              </a:ext>
            </a:extLst>
          </p:cNvPr>
          <p:cNvSpPr txBox="1"/>
          <p:nvPr/>
        </p:nvSpPr>
        <p:spPr>
          <a:xfrm>
            <a:off x="715992" y="2200587"/>
            <a:ext cx="2443768" cy="2581164"/>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shared layer can still capture nonlinearities e.g. diminishing marginal utility of cost</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56C9C46-8250-A062-5F30-EE0C9D483B83}"/>
                  </a:ext>
                </a:extLst>
              </p:cNvPr>
              <p:cNvSpPr txBox="1"/>
              <p:nvPr/>
            </p:nvSpPr>
            <p:spPr>
              <a:xfrm>
                <a:off x="8500395" y="5877719"/>
                <a:ext cx="2943225" cy="478631"/>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𝑖𝑛</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𝑓</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𝑖</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d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𝑖𝑛</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𝑧</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𝑛</m:t>
                              </m:r>
                            </m:sub>
                          </m:sSub>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𝑘</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d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𝑐𝑜𝑠𝑡</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𝑖</m:t>
                              </m:r>
                            </m:sub>
                          </m:sSub>
                        </m:e>
                      </m:d>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53" name="TextBox 52">
                <a:extLst>
                  <a:ext uri="{FF2B5EF4-FFF2-40B4-BE49-F238E27FC236}">
                    <a16:creationId xmlns:a16="http://schemas.microsoft.com/office/drawing/2014/main" id="{B56C9C46-8250-A062-5F30-EE0C9D483B83}"/>
                  </a:ext>
                </a:extLst>
              </p:cNvPr>
              <p:cNvSpPr txBox="1">
                <a:spLocks noRot="1" noChangeAspect="1" noMove="1" noResize="1" noEditPoints="1" noAdjustHandles="1" noChangeArrowheads="1" noChangeShapeType="1" noTextEdit="1"/>
              </p:cNvSpPr>
              <p:nvPr/>
            </p:nvSpPr>
            <p:spPr>
              <a:xfrm>
                <a:off x="8500395" y="5877719"/>
                <a:ext cx="2943225" cy="47863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9A37E07-6370-0F82-1C05-3D7C924C8320}"/>
                  </a:ext>
                </a:extLst>
              </p:cNvPr>
              <p:cNvSpPr txBox="1"/>
              <p:nvPr/>
            </p:nvSpPr>
            <p:spPr>
              <a:xfrm>
                <a:off x="8500395" y="6356350"/>
                <a:ext cx="2943225" cy="394494"/>
              </a:xfrm>
              <a:prstGeom prst="rect">
                <a:avLst/>
              </a:prstGeom>
              <a:noFill/>
            </p:spPr>
            <p:txBody>
              <a:bodyPr wrap="non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itchFamily="2" charset="2"/>
                          </a:rPr>
                          <m:t>𝑖𝑛</m:t>
                        </m:r>
                      </m:sub>
                    </m:sSub>
                  </m:oMath>
                </a14:m>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excludes the cost attribute</a:t>
                </a:r>
              </a:p>
            </p:txBody>
          </p:sp>
        </mc:Choice>
        <mc:Fallback xmlns="">
          <p:sp>
            <p:nvSpPr>
              <p:cNvPr id="54" name="TextBox 53">
                <a:extLst>
                  <a:ext uri="{FF2B5EF4-FFF2-40B4-BE49-F238E27FC236}">
                    <a16:creationId xmlns:a16="http://schemas.microsoft.com/office/drawing/2014/main" id="{49A37E07-6370-0F82-1C05-3D7C924C8320}"/>
                  </a:ext>
                </a:extLst>
              </p:cNvPr>
              <p:cNvSpPr txBox="1">
                <a:spLocks noRot="1" noChangeAspect="1" noMove="1" noResize="1" noEditPoints="1" noAdjustHandles="1" noChangeArrowheads="1" noChangeShapeType="1" noTextEdit="1"/>
              </p:cNvSpPr>
              <p:nvPr/>
            </p:nvSpPr>
            <p:spPr>
              <a:xfrm>
                <a:off x="8500395" y="6356350"/>
                <a:ext cx="2943225" cy="394494"/>
              </a:xfrm>
              <a:prstGeom prst="rect">
                <a:avLst/>
              </a:prstGeom>
              <a:blipFill>
                <a:blip r:embed="rId5"/>
                <a:stretch>
                  <a:fillRect t="-6250" r="-3879" b="-18750"/>
                </a:stretch>
              </a:blipFill>
            </p:spPr>
            <p:txBody>
              <a:bodyPr/>
              <a:lstStyle/>
              <a:p>
                <a:r>
                  <a:rPr lang="en-GB">
                    <a:noFill/>
                  </a:rPr>
                  <a:t> </a:t>
                </a:r>
              </a:p>
            </p:txBody>
          </p:sp>
        </mc:Fallback>
      </mc:AlternateContent>
      <p:cxnSp>
        <p:nvCxnSpPr>
          <p:cNvPr id="56" name="Elbow Connector 55">
            <a:extLst>
              <a:ext uri="{FF2B5EF4-FFF2-40B4-BE49-F238E27FC236}">
                <a16:creationId xmlns:a16="http://schemas.microsoft.com/office/drawing/2014/main" id="{3AA507D1-B2B3-1E3D-6EC9-9CCF853C01A1}"/>
              </a:ext>
            </a:extLst>
          </p:cNvPr>
          <p:cNvCxnSpPr>
            <a:cxnSpLocks/>
          </p:cNvCxnSpPr>
          <p:nvPr/>
        </p:nvCxnSpPr>
        <p:spPr>
          <a:xfrm rot="10800000">
            <a:off x="8265400" y="5910149"/>
            <a:ext cx="290557" cy="206885"/>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585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ASS-NN</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p:cNvSpPr txBox="1"/>
          <p:nvPr/>
        </p:nvSpPr>
        <p:spPr>
          <a:xfrm>
            <a:off x="719999" y="1260000"/>
            <a:ext cx="597125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Behavioural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ASS-NN provides similar behavioural insights as the ASU-DNN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Marginal utilities and elasticities can be obtained through numerical simulation, e.g.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359FDE67-1B39-192B-82EE-35F9447D343B}"/>
              </a:ext>
            </a:extLst>
          </p:cNvPr>
          <p:cNvPicPr>
            <a:picLocks noChangeAspect="1"/>
          </p:cNvPicPr>
          <p:nvPr/>
        </p:nvPicPr>
        <p:blipFill>
          <a:blip r:embed="rId3"/>
          <a:stretch>
            <a:fillRect/>
          </a:stretch>
        </p:blipFill>
        <p:spPr>
          <a:xfrm>
            <a:off x="715992" y="3465772"/>
            <a:ext cx="6547933" cy="2408734"/>
          </a:xfrm>
          <a:prstGeom prst="rect">
            <a:avLst/>
          </a:prstGeom>
        </p:spPr>
      </p:pic>
      <p:sp>
        <p:nvSpPr>
          <p:cNvPr id="8" name="TextBox 7">
            <a:extLst>
              <a:ext uri="{FF2B5EF4-FFF2-40B4-BE49-F238E27FC236}">
                <a16:creationId xmlns:a16="http://schemas.microsoft.com/office/drawing/2014/main" id="{706A26D3-C3AE-0C95-799E-410B0323F5B5}"/>
              </a:ext>
            </a:extLst>
          </p:cNvPr>
          <p:cNvSpPr txBox="1"/>
          <p:nvPr/>
        </p:nvSpPr>
        <p:spPr>
          <a:xfrm>
            <a:off x="7559034" y="4076344"/>
            <a:ext cx="4319620" cy="2645131"/>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Observations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ASS-NN is more restrictive than the ASU-DNN</a:t>
            </a:r>
          </a:p>
          <a:p>
            <a:pPr marL="342900" marR="0" lvl="0"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behavioural findings are better ‘behaved’/less volatile</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Marginal utility of cost of different modes overlaps (by design!)</a:t>
            </a:r>
          </a:p>
        </p:txBody>
      </p:sp>
      <p:cxnSp>
        <p:nvCxnSpPr>
          <p:cNvPr id="10" name="Elbow Connector 9">
            <a:extLst>
              <a:ext uri="{FF2B5EF4-FFF2-40B4-BE49-F238E27FC236}">
                <a16:creationId xmlns:a16="http://schemas.microsoft.com/office/drawing/2014/main" id="{D5DC1EEC-7EF1-6C8B-DE8A-0A631A2802BE}"/>
              </a:ext>
            </a:extLst>
          </p:cNvPr>
          <p:cNvCxnSpPr>
            <a:cxnSpLocks/>
          </p:cNvCxnSpPr>
          <p:nvPr/>
        </p:nvCxnSpPr>
        <p:spPr>
          <a:xfrm rot="10800000">
            <a:off x="1532019" y="4678467"/>
            <a:ext cx="6159196" cy="1500141"/>
          </a:xfrm>
          <a:prstGeom prst="bentConnector3">
            <a:avLst>
              <a:gd name="adj1" fmla="val 9994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07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92" y="0"/>
            <a:ext cx="10791646" cy="6850061"/>
          </a:xfrm>
        </p:spPr>
        <p:txBody>
          <a:bodyPr>
            <a:normAutofit/>
          </a:bodyPr>
          <a:lstStyle/>
          <a:p>
            <a:r>
              <a:rPr lang="en-US" sz="4000" dirty="0" err="1">
                <a:cs typeface="Times New Roman" panose="02020603050405020304" pitchFamily="18" charset="0"/>
                <a:sym typeface="Wingdings" panose="05000000000000000000" pitchFamily="2" charset="2"/>
              </a:rPr>
              <a:t>TasteNet</a:t>
            </a:r>
            <a:endParaRPr lang="en-US" sz="4000" dirty="0">
              <a:cs typeface="Times New Roman" panose="02020603050405020304" pitchFamily="18" charset="0"/>
              <a:sym typeface="Wingdings" panose="05000000000000000000" pitchFamily="2" charset="2"/>
            </a:endParaRP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3307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cs typeface="Times New Roman" panose="02020603050405020304" pitchFamily="18" charset="0"/>
                <a:sym typeface="Wingdings" panose="05000000000000000000" pitchFamily="2" charset="2"/>
              </a:rPr>
              <a:t>TasteNet</a:t>
            </a:r>
            <a:endParaRPr lang="en-US" sz="4000" dirty="0">
              <a:cs typeface="Times New Roman" panose="02020603050405020304" pitchFamily="18" charset="0"/>
              <a:sym typeface="Wingdings" panose="05000000000000000000" pitchFamily="2" charset="2"/>
            </a:endParaRP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8" name="TextBox 47"/>
              <p:cNvSpPr txBox="1"/>
              <p:nvPr/>
            </p:nvSpPr>
            <p:spPr>
              <a:xfrm>
                <a:off x="1044001" y="1260000"/>
                <a:ext cx="6742838" cy="287745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Idea “</a:t>
                </a:r>
                <a:r>
                  <a:rPr kumimoji="0" lang="en-GB" sz="1800" b="1" i="1" u="none" strike="noStrike" kern="1200" cap="none" spc="0" normalizeH="0" baseline="0" noProof="0" dirty="0" err="1">
                    <a:ln>
                      <a:noFill/>
                    </a:ln>
                    <a:solidFill>
                      <a:prstClr val="black"/>
                    </a:solidFill>
                    <a:effectLst/>
                    <a:uLnTx/>
                    <a:uFillTx/>
                    <a:latin typeface="Calibri"/>
                    <a:ea typeface="+mn-ea"/>
                    <a:cs typeface="+mn-cs"/>
                  </a:rPr>
                  <a:t>TasteNet</a:t>
                </a:r>
                <a:r>
                  <a:rPr kumimoji="0" lang="en-GB" sz="1800" b="1" i="1" u="none" strike="noStrike" kern="1200" cap="none" spc="0" normalizeH="0" baseline="0" noProof="0" dirty="0">
                    <a:ln>
                      <a:noFill/>
                    </a:ln>
                    <a:solidFill>
                      <a:prstClr val="black"/>
                    </a:solidFill>
                    <a:effectLst/>
                    <a:uLnTx/>
                    <a:uFillTx/>
                    <a:latin typeface="Calibri"/>
                    <a:ea typeface="+mn-ea"/>
                    <a:cs typeface="+mn-cs"/>
                  </a:rPr>
                  <a:t>”</a:t>
                </a:r>
              </a:p>
              <a:p>
                <a:pPr marL="287338"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Let’s use an MLP to learn the </a:t>
                </a:r>
                <a:r>
                  <a:rPr kumimoji="0" lang="el-GR" sz="1800" b="1" i="0" u="sng" strike="noStrike" kern="1200" cap="none" spc="0" normalizeH="0" baseline="0" noProof="0" dirty="0">
                    <a:ln>
                      <a:noFill/>
                    </a:ln>
                    <a:solidFill>
                      <a:prstClr val="black"/>
                    </a:solidFill>
                    <a:effectLst/>
                    <a:uLnTx/>
                    <a:uFillTx/>
                    <a:latin typeface="Calibri"/>
                    <a:ea typeface="+mn-ea"/>
                    <a:cs typeface="+mn-cs"/>
                  </a:rPr>
                  <a:t>β</a:t>
                </a:r>
                <a:r>
                  <a:rPr kumimoji="0" lang="en-GB" sz="1800" b="1" i="0" u="sng" strike="noStrike" kern="1200" cap="none" spc="0" normalizeH="0" baseline="0" noProof="0" dirty="0">
                    <a:ln>
                      <a:noFill/>
                    </a:ln>
                    <a:solidFill>
                      <a:prstClr val="black"/>
                    </a:solidFill>
                    <a:effectLst/>
                    <a:uLnTx/>
                    <a:uFillTx/>
                    <a:latin typeface="Calibri"/>
                    <a:ea typeface="+mn-ea"/>
                    <a:cs typeface="+mn-cs"/>
                  </a:rPr>
                  <a:t>s</a:t>
                </a:r>
                <a:r>
                  <a:rPr kumimoji="0" lang="en-GB" sz="1800" b="0" i="0" u="none" strike="noStrike" kern="1200" cap="none" spc="0" normalizeH="0" baseline="0" noProof="0" dirty="0">
                    <a:ln>
                      <a:noFill/>
                    </a:ln>
                    <a:solidFill>
                      <a:prstClr val="black"/>
                    </a:solidFill>
                    <a:effectLst/>
                    <a:uLnTx/>
                    <a:uFillTx/>
                    <a:latin typeface="Calibri"/>
                    <a:ea typeface="+mn-ea"/>
                    <a:cs typeface="+mn-cs"/>
                  </a:rPr>
                  <a:t> and </a:t>
                </a:r>
                <a:r>
                  <a:rPr kumimoji="0" lang="en-GB" sz="1800" b="1" i="0" u="sng" strike="noStrike" kern="1200" cap="none" spc="0" normalizeH="0" baseline="0" noProof="0" dirty="0">
                    <a:ln>
                      <a:noFill/>
                    </a:ln>
                    <a:solidFill>
                      <a:prstClr val="black"/>
                    </a:solidFill>
                    <a:effectLst/>
                    <a:uLnTx/>
                    <a:uFillTx/>
                    <a:latin typeface="Calibri"/>
                    <a:ea typeface="+mn-ea"/>
                    <a:cs typeface="+mn-cs"/>
                  </a:rPr>
                  <a:t>ASCs</a:t>
                </a:r>
                <a:r>
                  <a:rPr kumimoji="0" lang="en-GB" sz="1800" b="0" i="0" u="none" strike="noStrike" kern="1200" cap="none" spc="0" normalizeH="0" baseline="0" noProof="0" dirty="0">
                    <a:ln>
                      <a:noFill/>
                    </a:ln>
                    <a:solidFill>
                      <a:prstClr val="black"/>
                    </a:solidFill>
                    <a:effectLst/>
                    <a:uLnTx/>
                    <a:uFillTx/>
                    <a:latin typeface="Calibri"/>
                    <a:ea typeface="+mn-ea"/>
                    <a:cs typeface="+mn-cs"/>
                  </a:rPr>
                  <a:t> for each individual n, based on covariates (</a:t>
                </a:r>
                <a:r>
                  <a:rPr kumimoji="0" lang="en-GB" sz="1800" b="0" i="1" u="none" strike="noStrike" kern="1200" cap="none" spc="0" normalizeH="0" baseline="0" noProof="0" dirty="0" err="1">
                    <a:ln>
                      <a:noFill/>
                    </a:ln>
                    <a:solidFill>
                      <a:prstClr val="black"/>
                    </a:solidFill>
                    <a:effectLst/>
                    <a:uLnTx/>
                    <a:uFillTx/>
                    <a:latin typeface="Calibri"/>
                    <a:ea typeface="+mn-ea"/>
                    <a:cs typeface="+mn-cs"/>
                  </a:rPr>
                  <a:t>z</a:t>
                </a:r>
                <a:r>
                  <a:rPr kumimoji="0" lang="en-GB" sz="1800" b="0" i="1" u="none" strike="noStrike" kern="1200" cap="none" spc="0" normalizeH="0" baseline="-25000" noProof="0" dirty="0" err="1">
                    <a:ln>
                      <a:noFill/>
                    </a:ln>
                    <a:solidFill>
                      <a:prstClr val="black"/>
                    </a:solidFill>
                    <a:effectLst/>
                    <a:uLnTx/>
                    <a:uFillTx/>
                    <a:latin typeface="Calibri"/>
                    <a:ea typeface="+mn-ea"/>
                    <a:cs typeface="+mn-cs"/>
                  </a:rPr>
                  <a:t>n</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268288" marR="0" lvl="1" indent="0" algn="l" defTabSz="914400" rtl="0" eaLnBrk="1" fontAlgn="auto" latinLnBrk="0" hangingPunct="1">
                  <a:lnSpc>
                    <a:spcPct val="100000"/>
                  </a:lnSpc>
                  <a:spcBef>
                    <a:spcPts val="0"/>
                  </a:spcBef>
                  <a:spcAft>
                    <a:spcPts val="0"/>
                  </a:spcAft>
                  <a:buClrTx/>
                  <a:buSzTx/>
                  <a:buFontTx/>
                  <a:buNone/>
                  <a:tabLst>
                    <a:tab pos="393700"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68288" marR="0" lvl="1" indent="0" algn="l" defTabSz="914400" rtl="0" eaLnBrk="1" fontAlgn="auto" latinLnBrk="0" hangingPunct="1">
                  <a:lnSpc>
                    <a:spcPct val="100000"/>
                  </a:lnSpc>
                  <a:spcBef>
                    <a:spcPts val="0"/>
                  </a:spcBef>
                  <a:spcAft>
                    <a:spcPts val="0"/>
                  </a:spcAft>
                  <a:buClrTx/>
                  <a:buSzTx/>
                  <a:buFontTx/>
                  <a:buNone/>
                  <a:tabLst>
                    <a:tab pos="393700" algn="l"/>
                  </a:tabLst>
                  <a:defRPr/>
                </a:pPr>
                <a14:m>
                  <m:oMathPara xmlns:m="http://schemas.openxmlformats.org/officeDocument/2006/math">
                    <m:oMathParaPr>
                      <m:jc m:val="left"/>
                    </m:oMathParaPr>
                    <m:oMath xmlns:m="http://schemas.openxmlformats.org/officeDocument/2006/math">
                      <m:sSubSup>
                        <m:sSubSup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𝑚𝑛</m:t>
                          </m:r>
                        </m:sub>
                        <m:sup>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𝑀𝐿𝑃</m:t>
                          </m:r>
                        </m:sup>
                      </m:sSubSup>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𝐴𝑆𝐶</m:t>
                          </m:r>
                        </m:e>
                        <m:sub>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𝑖𝑛</m:t>
                          </m:r>
                        </m:sub>
                        <m:sup>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𝑀𝐿𝑃</m:t>
                          </m:r>
                        </m:sup>
                      </m:sSubSup>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𝑧</m:t>
                              </m:r>
                            </m:e>
                            <m:sub>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𝑛</m:t>
                              </m:r>
                            </m:sub>
                          </m:sSub>
                        </m:e>
                      </m:d>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68288" marR="0" lvl="1" indent="0" algn="l" defTabSz="914400" rtl="0" eaLnBrk="1" fontAlgn="auto" latinLnBrk="0" hangingPunct="1">
                  <a:lnSpc>
                    <a:spcPct val="100000"/>
                  </a:lnSpc>
                  <a:spcBef>
                    <a:spcPts val="0"/>
                  </a:spcBef>
                  <a:spcAft>
                    <a:spcPts val="0"/>
                  </a:spcAft>
                  <a:buClrTx/>
                  <a:buSzTx/>
                  <a:buFontTx/>
                  <a:buNone/>
                  <a:tabLst>
                    <a:tab pos="393700"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68288" marR="0" lvl="1" indent="0" algn="l" defTabSz="914400" rtl="0" eaLnBrk="1" fontAlgn="auto" latinLnBrk="0" hangingPunct="1">
                  <a:lnSpc>
                    <a:spcPct val="100000"/>
                  </a:lnSpc>
                  <a:spcBef>
                    <a:spcPts val="0"/>
                  </a:spcBef>
                  <a:spcAft>
                    <a:spcPts val="0"/>
                  </a:spcAft>
                  <a:buClrTx/>
                  <a:buSzTx/>
                  <a:buFontTx/>
                  <a:buNone/>
                  <a:tabLst>
                    <a:tab pos="393700"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And plug these </a:t>
                </a:r>
                <a:r>
                  <a:rPr kumimoji="0" lang="el-GR" sz="1800" b="0" i="0" u="none" strike="noStrike" kern="1200" cap="none" spc="0" normalizeH="0" baseline="0" noProof="0" dirty="0">
                    <a:ln>
                      <a:noFill/>
                    </a:ln>
                    <a:solidFill>
                      <a:prstClr val="black"/>
                    </a:solidFill>
                    <a:effectLst/>
                    <a:uLnTx/>
                    <a:uFillTx/>
                    <a:latin typeface="Calibri"/>
                    <a:ea typeface="+mn-ea"/>
                    <a:cs typeface="+mn-cs"/>
                  </a:rPr>
                  <a:t>β</a:t>
                </a:r>
                <a:r>
                  <a:rPr kumimoji="0" lang="en-GB" sz="1800" b="0" i="0" u="none" strike="noStrike" kern="1200" cap="none" spc="0" normalizeH="0" baseline="0" noProof="0" dirty="0">
                    <a:ln>
                      <a:noFill/>
                    </a:ln>
                    <a:solidFill>
                      <a:prstClr val="black"/>
                    </a:solidFill>
                    <a:effectLst/>
                    <a:uLnTx/>
                    <a:uFillTx/>
                    <a:latin typeface="Calibri"/>
                    <a:ea typeface="+mn-ea"/>
                    <a:cs typeface="+mn-cs"/>
                  </a:rPr>
                  <a:t>s and ASCs in a linear-additive RUM-MNL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For most </a:t>
                </a:r>
                <a:r>
                  <a:rPr kumimoji="0" lang="el-GR" sz="1800" b="0" i="0" u="none" strike="noStrike" kern="1200" cap="none" spc="0" normalizeH="0" baseline="0" noProof="0" dirty="0">
                    <a:ln>
                      <a:noFill/>
                    </a:ln>
                    <a:solidFill>
                      <a:prstClr val="black"/>
                    </a:solidFill>
                    <a:effectLst/>
                    <a:uLnTx/>
                    <a:uFillTx/>
                    <a:latin typeface="Calibri"/>
                    <a:ea typeface="+mn-ea"/>
                    <a:cs typeface="+mn-cs"/>
                  </a:rPr>
                  <a:t>β</a:t>
                </a:r>
                <a:r>
                  <a:rPr kumimoji="0" lang="en-GB" sz="1800" b="0" i="0" u="none" strike="noStrike" kern="1200" cap="none" spc="0" normalizeH="0" baseline="0" noProof="0" dirty="0">
                    <a:ln>
                      <a:noFill/>
                    </a:ln>
                    <a:solidFill>
                      <a:prstClr val="black"/>
                    </a:solidFill>
                    <a:effectLst/>
                    <a:uLnTx/>
                    <a:uFillTx/>
                    <a:latin typeface="Calibri"/>
                    <a:ea typeface="+mn-ea"/>
                    <a:cs typeface="+mn-cs"/>
                  </a:rPr>
                  <a:t>s we care about the </a:t>
                </a:r>
                <a:r>
                  <a:rPr kumimoji="0" lang="en-US" sz="1800" b="0" i="0" u="none" strike="noStrike" kern="1200" cap="none" spc="0" normalizeH="0" baseline="0" noProof="0" dirty="0">
                    <a:ln>
                      <a:noFill/>
                    </a:ln>
                    <a:solidFill>
                      <a:prstClr val="black"/>
                    </a:solidFill>
                    <a:effectLst/>
                    <a:uLnTx/>
                    <a:uFillTx/>
                    <a:latin typeface="Calibri"/>
                    <a:ea typeface="+mn-ea"/>
                    <a:cs typeface="+mn-cs"/>
                  </a:rPr>
                  <a:t>values</a:t>
                </a:r>
                <a:r>
                  <a:rPr kumimoji="0" lang="en-GB" sz="1800" b="0" i="0" u="none" strike="noStrike" kern="1200" cap="none" spc="0" normalizeH="0" baseline="0" noProof="0" dirty="0">
                    <a:ln>
                      <a:noFill/>
                    </a:ln>
                    <a:solidFill>
                      <a:prstClr val="black"/>
                    </a:solidFill>
                    <a:effectLst/>
                    <a:uLnTx/>
                    <a:uFillTx/>
                    <a:latin typeface="Calibri"/>
                    <a:ea typeface="+mn-ea"/>
                    <a:cs typeface="+mn-cs"/>
                  </a:rPr>
                  <a:t>; not about how they are a function of the covariates</a:t>
                </a:r>
              </a:p>
            </p:txBody>
          </p:sp>
        </mc:Choice>
        <mc:Fallback xmlns="">
          <p:sp>
            <p:nvSpPr>
              <p:cNvPr id="48" name="TextBox 47"/>
              <p:cNvSpPr txBox="1">
                <a:spLocks noRot="1" noChangeAspect="1" noMove="1" noResize="1" noEditPoints="1" noAdjustHandles="1" noChangeArrowheads="1" noChangeShapeType="1" noTextEdit="1"/>
              </p:cNvSpPr>
              <p:nvPr/>
            </p:nvSpPr>
            <p:spPr>
              <a:xfrm>
                <a:off x="1044001" y="1260000"/>
                <a:ext cx="6742838" cy="2877454"/>
              </a:xfrm>
              <a:prstGeom prst="rect">
                <a:avLst/>
              </a:prstGeom>
              <a:blipFill>
                <a:blip r:embed="rId3"/>
                <a:stretch>
                  <a:fillRect l="-753" t="-1322" b="-2643"/>
                </a:stretch>
              </a:blipFill>
            </p:spPr>
            <p:txBody>
              <a:bodyPr/>
              <a:lstStyle/>
              <a:p>
                <a:r>
                  <a:rPr lang="en-GB">
                    <a:noFill/>
                  </a:rPr>
                  <a:t> </a:t>
                </a:r>
              </a:p>
            </p:txBody>
          </p:sp>
        </mc:Fallback>
      </mc:AlternateContent>
      <p:grpSp>
        <p:nvGrpSpPr>
          <p:cNvPr id="15" name="Group 14">
            <a:extLst>
              <a:ext uri="{FF2B5EF4-FFF2-40B4-BE49-F238E27FC236}">
                <a16:creationId xmlns:a16="http://schemas.microsoft.com/office/drawing/2014/main" id="{EF53B73C-7D77-BF68-D746-166FA2D42546}"/>
              </a:ext>
            </a:extLst>
          </p:cNvPr>
          <p:cNvGrpSpPr/>
          <p:nvPr/>
        </p:nvGrpSpPr>
        <p:grpSpPr>
          <a:xfrm>
            <a:off x="5018524" y="2051961"/>
            <a:ext cx="7437127" cy="4745577"/>
            <a:chOff x="4941521" y="1607986"/>
            <a:chExt cx="7437127" cy="4745577"/>
          </a:xfrm>
        </p:grpSpPr>
        <p:grpSp>
          <p:nvGrpSpPr>
            <p:cNvPr id="16" name="Group 15">
              <a:extLst>
                <a:ext uri="{FF2B5EF4-FFF2-40B4-BE49-F238E27FC236}">
                  <a16:creationId xmlns:a16="http://schemas.microsoft.com/office/drawing/2014/main" id="{5CA4218A-875D-58FE-0350-6838B10D59D3}"/>
                </a:ext>
              </a:extLst>
            </p:cNvPr>
            <p:cNvGrpSpPr/>
            <p:nvPr/>
          </p:nvGrpSpPr>
          <p:grpSpPr>
            <a:xfrm>
              <a:off x="4941521" y="3663009"/>
              <a:ext cx="3064519" cy="2690554"/>
              <a:chOff x="3842601" y="3809832"/>
              <a:chExt cx="3064519" cy="2690554"/>
            </a:xfrm>
          </p:grpSpPr>
          <p:grpSp>
            <p:nvGrpSpPr>
              <p:cNvPr id="73" name="Group 72">
                <a:extLst>
                  <a:ext uri="{FF2B5EF4-FFF2-40B4-BE49-F238E27FC236}">
                    <a16:creationId xmlns:a16="http://schemas.microsoft.com/office/drawing/2014/main" id="{8A8D6B93-828F-1974-43FD-26E3F7CCBE04}"/>
                  </a:ext>
                </a:extLst>
              </p:cNvPr>
              <p:cNvGrpSpPr/>
              <p:nvPr/>
            </p:nvGrpSpPr>
            <p:grpSpPr>
              <a:xfrm>
                <a:off x="4375054" y="3830970"/>
                <a:ext cx="2354584" cy="2019909"/>
                <a:chOff x="6737254" y="4120085"/>
                <a:chExt cx="2354584" cy="2019909"/>
              </a:xfrm>
            </p:grpSpPr>
            <p:grpSp>
              <p:nvGrpSpPr>
                <p:cNvPr id="81" name="Group 80">
                  <a:extLst>
                    <a:ext uri="{FF2B5EF4-FFF2-40B4-BE49-F238E27FC236}">
                      <a16:creationId xmlns:a16="http://schemas.microsoft.com/office/drawing/2014/main" id="{32861552-3D31-4795-5BB9-352C22D8C0D3}"/>
                    </a:ext>
                  </a:extLst>
                </p:cNvPr>
                <p:cNvGrpSpPr/>
                <p:nvPr/>
              </p:nvGrpSpPr>
              <p:grpSpPr>
                <a:xfrm>
                  <a:off x="6737254" y="4120085"/>
                  <a:ext cx="2354584" cy="2019909"/>
                  <a:chOff x="7687486" y="4073387"/>
                  <a:chExt cx="2354584" cy="2019909"/>
                </a:xfrm>
              </p:grpSpPr>
              <p:pic>
                <p:nvPicPr>
                  <p:cNvPr id="87" name="Picture 86">
                    <a:extLst>
                      <a:ext uri="{FF2B5EF4-FFF2-40B4-BE49-F238E27FC236}">
                        <a16:creationId xmlns:a16="http://schemas.microsoft.com/office/drawing/2014/main" id="{292792CD-33A6-5058-10AE-AA1B1A8E45C1}"/>
                      </a:ext>
                    </a:extLst>
                  </p:cNvPr>
                  <p:cNvPicPr>
                    <a:picLocks noChangeAspect="1"/>
                  </p:cNvPicPr>
                  <p:nvPr/>
                </p:nvPicPr>
                <p:blipFill rotWithShape="1">
                  <a:blip r:embed="rId4"/>
                  <a:srcRect l="-1998" t="1251" r="42493" b="11355"/>
                  <a:stretch/>
                </p:blipFill>
                <p:spPr>
                  <a:xfrm>
                    <a:off x="7687486" y="4073387"/>
                    <a:ext cx="1713739" cy="2019909"/>
                  </a:xfrm>
                  <a:prstGeom prst="rect">
                    <a:avLst/>
                  </a:prstGeom>
                </p:spPr>
              </p:pic>
              <p:pic>
                <p:nvPicPr>
                  <p:cNvPr id="88" name="Picture 87">
                    <a:extLst>
                      <a:ext uri="{FF2B5EF4-FFF2-40B4-BE49-F238E27FC236}">
                        <a16:creationId xmlns:a16="http://schemas.microsoft.com/office/drawing/2014/main" id="{0FEAD9FC-7170-D2BD-1A3E-6CAB1EB1676B}"/>
                      </a:ext>
                    </a:extLst>
                  </p:cNvPr>
                  <p:cNvPicPr>
                    <a:picLocks noChangeAspect="1"/>
                  </p:cNvPicPr>
                  <p:nvPr/>
                </p:nvPicPr>
                <p:blipFill rotWithShape="1">
                  <a:blip r:embed="rId4"/>
                  <a:srcRect l="43004" t="21329" r="42493" b="35054"/>
                  <a:stretch/>
                </p:blipFill>
                <p:spPr>
                  <a:xfrm>
                    <a:off x="9624392" y="4541056"/>
                    <a:ext cx="417678" cy="1008113"/>
                  </a:xfrm>
                  <a:prstGeom prst="rect">
                    <a:avLst/>
                  </a:prstGeom>
                </p:spPr>
              </p:pic>
              <p:cxnSp>
                <p:nvCxnSpPr>
                  <p:cNvPr id="89" name="Straight Arrow Connector 88">
                    <a:extLst>
                      <a:ext uri="{FF2B5EF4-FFF2-40B4-BE49-F238E27FC236}">
                        <a16:creationId xmlns:a16="http://schemas.microsoft.com/office/drawing/2014/main" id="{A6898F60-8202-FA96-FAFC-9EABFDAEC882}"/>
                      </a:ext>
                    </a:extLst>
                  </p:cNvPr>
                  <p:cNvCxnSpPr/>
                  <p:nvPr/>
                </p:nvCxnSpPr>
                <p:spPr>
                  <a:xfrm flipV="1">
                    <a:off x="9408368" y="4797152"/>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8ED33E3E-F8C1-A38F-B7F7-456320F3FF93}"/>
                      </a:ext>
                    </a:extLst>
                  </p:cNvPr>
                  <p:cNvCxnSpPr/>
                  <p:nvPr/>
                </p:nvCxnSpPr>
                <p:spPr>
                  <a:xfrm flipV="1">
                    <a:off x="9401225" y="5373216"/>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E6EC6A73-9A59-0B38-DE80-C76F0CE3D0F0}"/>
                      </a:ext>
                    </a:extLst>
                  </p:cNvPr>
                  <p:cNvCxnSpPr/>
                  <p:nvPr/>
                </p:nvCxnSpPr>
                <p:spPr>
                  <a:xfrm>
                    <a:off x="9408368" y="4797152"/>
                    <a:ext cx="208881" cy="576064"/>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92" name="Straight Arrow Connector 91">
                    <a:extLst>
                      <a:ext uri="{FF2B5EF4-FFF2-40B4-BE49-F238E27FC236}">
                        <a16:creationId xmlns:a16="http://schemas.microsoft.com/office/drawing/2014/main" id="{AFDC97AC-C26E-1C38-E994-82C33638168B}"/>
                      </a:ext>
                    </a:extLst>
                  </p:cNvPr>
                  <p:cNvCxnSpPr/>
                  <p:nvPr/>
                </p:nvCxnSpPr>
                <p:spPr>
                  <a:xfrm flipV="1">
                    <a:off x="9408368" y="4797152"/>
                    <a:ext cx="216024" cy="576063"/>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grpSp>
            <p:sp>
              <p:nvSpPr>
                <p:cNvPr id="82" name="Oval 81">
                  <a:extLst>
                    <a:ext uri="{FF2B5EF4-FFF2-40B4-BE49-F238E27FC236}">
                      <a16:creationId xmlns:a16="http://schemas.microsoft.com/office/drawing/2014/main" id="{F9AC0C19-1712-0FC8-0CCB-1AE916C31611}"/>
                    </a:ext>
                  </a:extLst>
                </p:cNvPr>
                <p:cNvSpPr/>
                <p:nvPr/>
              </p:nvSpPr>
              <p:spPr>
                <a:xfrm>
                  <a:off x="7012949" y="471654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a:extLst>
                    <a:ext uri="{FF2B5EF4-FFF2-40B4-BE49-F238E27FC236}">
                      <a16:creationId xmlns:a16="http://schemas.microsoft.com/office/drawing/2014/main" id="{51FB34DF-2A90-9FA3-2BC4-E3CCECF933E0}"/>
                    </a:ext>
                  </a:extLst>
                </p:cNvPr>
                <p:cNvSpPr/>
                <p:nvPr/>
              </p:nvSpPr>
              <p:spPr>
                <a:xfrm>
                  <a:off x="7020161" y="4149080"/>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a:extLst>
                    <a:ext uri="{FF2B5EF4-FFF2-40B4-BE49-F238E27FC236}">
                      <a16:creationId xmlns:a16="http://schemas.microsoft.com/office/drawing/2014/main" id="{FC273F2A-951B-B466-F479-263FBB678404}"/>
                    </a:ext>
                  </a:extLst>
                </p:cNvPr>
                <p:cNvSpPr/>
                <p:nvPr/>
              </p:nvSpPr>
              <p:spPr>
                <a:xfrm>
                  <a:off x="7017721" y="522920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a:extLst>
                    <a:ext uri="{FF2B5EF4-FFF2-40B4-BE49-F238E27FC236}">
                      <a16:creationId xmlns:a16="http://schemas.microsoft.com/office/drawing/2014/main" id="{AE9AA51C-C0BA-556D-206C-56722F3C3924}"/>
                    </a:ext>
                  </a:extLst>
                </p:cNvPr>
                <p:cNvSpPr/>
                <p:nvPr/>
              </p:nvSpPr>
              <p:spPr>
                <a:xfrm>
                  <a:off x="7020161" y="5721074"/>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5" name="Left Brace 74">
                <a:extLst>
                  <a:ext uri="{FF2B5EF4-FFF2-40B4-BE49-F238E27FC236}">
                    <a16:creationId xmlns:a16="http://schemas.microsoft.com/office/drawing/2014/main" id="{A87236E2-8738-284D-016A-4C93CB9F8181}"/>
                  </a:ext>
                </a:extLst>
              </p:cNvPr>
              <p:cNvSpPr/>
              <p:nvPr/>
            </p:nvSpPr>
            <p:spPr>
              <a:xfrm>
                <a:off x="4248533" y="3809832"/>
                <a:ext cx="144687" cy="2041047"/>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Box 75">
                <a:extLst>
                  <a:ext uri="{FF2B5EF4-FFF2-40B4-BE49-F238E27FC236}">
                    <a16:creationId xmlns:a16="http://schemas.microsoft.com/office/drawing/2014/main" id="{5581ABB8-F5A9-B179-ED86-A75A8A825538}"/>
                  </a:ext>
                </a:extLst>
              </p:cNvPr>
              <p:cNvSpPr txBox="1"/>
              <p:nvPr/>
            </p:nvSpPr>
            <p:spPr>
              <a:xfrm rot="16200000">
                <a:off x="3218729" y="4548716"/>
                <a:ext cx="16170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Covariates </a:t>
                </a:r>
                <a:r>
                  <a:rPr kumimoji="0" lang="en-GB" sz="1800" b="0" i="1" u="none" strike="noStrike" kern="1200" cap="none" spc="0" normalizeH="0" baseline="0" noProof="0" dirty="0">
                    <a:ln>
                      <a:noFill/>
                    </a:ln>
                    <a:solidFill>
                      <a:srgbClr val="0070C0"/>
                    </a:solidFill>
                    <a:effectLst/>
                    <a:uLnTx/>
                    <a:uFillTx/>
                    <a:latin typeface="Calibri"/>
                    <a:ea typeface="+mn-ea"/>
                    <a:cs typeface="+mn-cs"/>
                  </a:rPr>
                  <a:t>z</a:t>
                </a:r>
              </a:p>
            </p:txBody>
          </p:sp>
          <p:sp>
            <p:nvSpPr>
              <p:cNvPr id="77" name="Left Brace 76">
                <a:extLst>
                  <a:ext uri="{FF2B5EF4-FFF2-40B4-BE49-F238E27FC236}">
                    <a16:creationId xmlns:a16="http://schemas.microsoft.com/office/drawing/2014/main" id="{4F36580C-FEEB-ECAE-0D42-C5F5D2DBB29B}"/>
                  </a:ext>
                </a:extLst>
              </p:cNvPr>
              <p:cNvSpPr/>
              <p:nvPr/>
            </p:nvSpPr>
            <p:spPr>
              <a:xfrm rot="16200000">
                <a:off x="5570057" y="4970726"/>
                <a:ext cx="121794" cy="2197369"/>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0FF84C18-C415-DE65-FCE2-040E7AF35791}"/>
                  </a:ext>
                </a:extLst>
              </p:cNvPr>
              <p:cNvSpPr txBox="1"/>
              <p:nvPr/>
            </p:nvSpPr>
            <p:spPr>
              <a:xfrm>
                <a:off x="4393220" y="6131054"/>
                <a:ext cx="2513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MLP</a:t>
                </a:r>
                <a:endParaRPr kumimoji="0" lang="en-GB" sz="1800" b="1" i="0" u="none" strike="noStrike" kern="1200" cap="none" spc="0" normalizeH="0" baseline="0" noProof="0" dirty="0">
                  <a:ln>
                    <a:noFill/>
                  </a:ln>
                  <a:solidFill>
                    <a:srgbClr val="0070C0"/>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3E8A180F-D920-8144-51BA-CD28255EC290}"/>
                  </a:ext>
                </a:extLst>
              </p:cNvPr>
              <p:cNvSpPr txBox="1"/>
              <p:nvPr/>
            </p:nvSpPr>
            <p:spPr>
              <a:xfrm>
                <a:off x="5671115" y="4367432"/>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1</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0" name="TextBox 79">
                <a:extLst>
                  <a:ext uri="{FF2B5EF4-FFF2-40B4-BE49-F238E27FC236}">
                    <a16:creationId xmlns:a16="http://schemas.microsoft.com/office/drawing/2014/main" id="{F451873C-1DDE-AEF8-BBAC-ED553B3464FD}"/>
                  </a:ext>
                </a:extLst>
              </p:cNvPr>
              <p:cNvSpPr txBox="1"/>
              <p:nvPr/>
            </p:nvSpPr>
            <p:spPr>
              <a:xfrm>
                <a:off x="5671115" y="4858786"/>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2</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20" name="Picture 19">
              <a:extLst>
                <a:ext uri="{FF2B5EF4-FFF2-40B4-BE49-F238E27FC236}">
                  <a16:creationId xmlns:a16="http://schemas.microsoft.com/office/drawing/2014/main" id="{4D67398A-3301-0B09-444A-452638780433}"/>
                </a:ext>
              </a:extLst>
            </p:cNvPr>
            <p:cNvPicPr>
              <a:picLocks noChangeAspect="1"/>
            </p:cNvPicPr>
            <p:nvPr/>
          </p:nvPicPr>
          <p:blipFill>
            <a:blip r:embed="rId5"/>
            <a:stretch>
              <a:fillRect/>
            </a:stretch>
          </p:blipFill>
          <p:spPr>
            <a:xfrm>
              <a:off x="8433120" y="2694413"/>
              <a:ext cx="3228231" cy="2590723"/>
            </a:xfrm>
            <a:prstGeom prst="rect">
              <a:avLst/>
            </a:prstGeom>
          </p:spPr>
        </p:pic>
        <p:grpSp>
          <p:nvGrpSpPr>
            <p:cNvPr id="21" name="Group 20">
              <a:extLst>
                <a:ext uri="{FF2B5EF4-FFF2-40B4-BE49-F238E27FC236}">
                  <a16:creationId xmlns:a16="http://schemas.microsoft.com/office/drawing/2014/main" id="{E4632EA9-9FB4-CF1C-69BB-122F61CAB850}"/>
                </a:ext>
              </a:extLst>
            </p:cNvPr>
            <p:cNvGrpSpPr/>
            <p:nvPr/>
          </p:nvGrpSpPr>
          <p:grpSpPr>
            <a:xfrm>
              <a:off x="9326450" y="3153374"/>
              <a:ext cx="143924" cy="1342418"/>
              <a:chOff x="7349370" y="1973805"/>
              <a:chExt cx="143924" cy="1342418"/>
            </a:xfrm>
          </p:grpSpPr>
          <p:cxnSp>
            <p:nvCxnSpPr>
              <p:cNvPr id="32" name="Straight Connector 31">
                <a:extLst>
                  <a:ext uri="{FF2B5EF4-FFF2-40B4-BE49-F238E27FC236}">
                    <a16:creationId xmlns:a16="http://schemas.microsoft.com/office/drawing/2014/main" id="{C60B4F6E-7E5E-76A1-56B7-257CEDC5E09A}"/>
                  </a:ext>
                </a:extLst>
              </p:cNvPr>
              <p:cNvCxnSpPr/>
              <p:nvPr/>
            </p:nvCxnSpPr>
            <p:spPr>
              <a:xfrm flipH="1">
                <a:off x="7392144" y="1973805"/>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77E4EAC6-1DE3-D9BD-8E1B-E3A9A3DA651D}"/>
                  </a:ext>
                </a:extLst>
              </p:cNvPr>
              <p:cNvCxnSpPr/>
              <p:nvPr/>
            </p:nvCxnSpPr>
            <p:spPr>
              <a:xfrm flipH="1">
                <a:off x="7421286" y="1988840"/>
                <a:ext cx="72008" cy="87043"/>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BE7DC011-A1AD-F1C7-634B-10B2F11E6724}"/>
                  </a:ext>
                </a:extLst>
              </p:cNvPr>
              <p:cNvCxnSpPr/>
              <p:nvPr/>
            </p:nvCxnSpPr>
            <p:spPr>
              <a:xfrm flipH="1">
                <a:off x="7392144"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60AFC744-31AA-4C86-A6DF-650E4C24CDFB}"/>
                  </a:ext>
                </a:extLst>
              </p:cNvPr>
              <p:cNvCxnSpPr/>
              <p:nvPr/>
            </p:nvCxnSpPr>
            <p:spPr>
              <a:xfrm flipH="1">
                <a:off x="7428148" y="2895802"/>
                <a:ext cx="0" cy="108000"/>
              </a:xfrm>
              <a:prstGeom prst="lin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BF6F3B87-E5B2-FA66-B8E7-8484C43C1F94}"/>
                  </a:ext>
                </a:extLst>
              </p:cNvPr>
              <p:cNvCxnSpPr/>
              <p:nvPr/>
            </p:nvCxnSpPr>
            <p:spPr>
              <a:xfrm flipH="1">
                <a:off x="7385282"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C1F2E466-B35F-B817-1E39-93072F62EF35}"/>
                  </a:ext>
                </a:extLst>
              </p:cNvPr>
              <p:cNvCxnSpPr/>
              <p:nvPr/>
            </p:nvCxnSpPr>
            <p:spPr>
              <a:xfrm flipH="1">
                <a:off x="7421286" y="2301260"/>
                <a:ext cx="0" cy="108000"/>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E5C509F-B1AA-A7BD-46C7-6DA9364D0BE7}"/>
                  </a:ext>
                </a:extLst>
              </p:cNvPr>
              <p:cNvCxnSpPr/>
              <p:nvPr/>
            </p:nvCxnSpPr>
            <p:spPr>
              <a:xfrm rot="16200000" flipH="1">
                <a:off x="7356888" y="3236697"/>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DF914835-EBE0-E797-249D-7BA9F272C5B9}"/>
                  </a:ext>
                </a:extLst>
              </p:cNvPr>
              <p:cNvCxnSpPr/>
              <p:nvPr/>
            </p:nvCxnSpPr>
            <p:spPr>
              <a:xfrm rot="16200000" flipH="1">
                <a:off x="7378512" y="3212340"/>
                <a:ext cx="72008" cy="87043"/>
              </a:xfrm>
              <a:prstGeom prst="line">
                <a:avLst/>
              </a:prstGeom>
              <a:ln w="19050">
                <a:solidFill>
                  <a:schemeClr val="accent6">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22" name="Group 21">
              <a:extLst>
                <a:ext uri="{FF2B5EF4-FFF2-40B4-BE49-F238E27FC236}">
                  <a16:creationId xmlns:a16="http://schemas.microsoft.com/office/drawing/2014/main" id="{1744A8D8-B30B-1439-FAF5-9C1431128453}"/>
                </a:ext>
              </a:extLst>
            </p:cNvPr>
            <p:cNvGrpSpPr/>
            <p:nvPr/>
          </p:nvGrpSpPr>
          <p:grpSpPr>
            <a:xfrm>
              <a:off x="7419271" y="4205203"/>
              <a:ext cx="496004" cy="911533"/>
              <a:chOff x="5442191" y="3112677"/>
              <a:chExt cx="496004" cy="911533"/>
            </a:xfrm>
          </p:grpSpPr>
          <p:sp>
            <p:nvSpPr>
              <p:cNvPr id="30" name="TextBox 29">
                <a:extLst>
                  <a:ext uri="{FF2B5EF4-FFF2-40B4-BE49-F238E27FC236}">
                    <a16:creationId xmlns:a16="http://schemas.microsoft.com/office/drawing/2014/main" id="{BB0862F3-576B-8B7E-037A-534B522E44EB}"/>
                  </a:ext>
                </a:extLst>
              </p:cNvPr>
              <p:cNvSpPr txBox="1"/>
              <p:nvPr/>
            </p:nvSpPr>
            <p:spPr>
              <a:xfrm>
                <a:off x="5463586" y="3654878"/>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β</a:t>
                </a:r>
                <a:r>
                  <a:rPr kumimoji="0" lang="en-GB" sz="1800" b="0" i="1" u="none" strike="noStrike" kern="1200" cap="none" spc="0" normalizeH="0" baseline="-25000" noProof="0" dirty="0">
                    <a:ln>
                      <a:noFill/>
                    </a:ln>
                    <a:solidFill>
                      <a:srgbClr val="0070C0"/>
                    </a:solidFill>
                    <a:effectLst/>
                    <a:uLnTx/>
                    <a:uFillTx/>
                    <a:latin typeface="Calibri"/>
                    <a:ea typeface="+mn-ea"/>
                    <a:cs typeface="+mn-cs"/>
                  </a:rPr>
                  <a:t>TC</a:t>
                </a:r>
                <a:endParaRPr kumimoji="0" lang="en-GB"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32A41032-B22F-FECB-7513-F87A26744EE9}"/>
                  </a:ext>
                </a:extLst>
              </p:cNvPr>
              <p:cNvSpPr txBox="1"/>
              <p:nvPr/>
            </p:nvSpPr>
            <p:spPr>
              <a:xfrm>
                <a:off x="5442191" y="3112677"/>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AD47">
                        <a:lumMod val="75000"/>
                      </a:srgbClr>
                    </a:solidFill>
                    <a:effectLst/>
                    <a:uLnTx/>
                    <a:uFillTx/>
                    <a:latin typeface="Calibri"/>
                    <a:ea typeface="+mn-ea"/>
                    <a:cs typeface="+mn-cs"/>
                  </a:rPr>
                  <a:t>β</a:t>
                </a:r>
                <a:r>
                  <a:rPr kumimoji="0" lang="en-GB" sz="1800" b="0" i="1" u="none" strike="noStrike" kern="1200" cap="none" spc="0" normalizeH="0" baseline="-25000" noProof="0" dirty="0">
                    <a:ln>
                      <a:noFill/>
                    </a:ln>
                    <a:solidFill>
                      <a:srgbClr val="70AD47">
                        <a:lumMod val="75000"/>
                      </a:srgbClr>
                    </a:solidFill>
                    <a:effectLst/>
                    <a:uLnTx/>
                    <a:uFillTx/>
                    <a:latin typeface="Calibri"/>
                    <a:ea typeface="+mn-ea"/>
                    <a:cs typeface="+mn-cs"/>
                  </a:rPr>
                  <a:t>TT</a:t>
                </a:r>
                <a:endParaRPr kumimoji="0" lang="en-GB" sz="1800" b="0"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grpSp>
        <p:cxnSp>
          <p:nvCxnSpPr>
            <p:cNvPr id="23" name="Straight Arrow Connector 22">
              <a:extLst>
                <a:ext uri="{FF2B5EF4-FFF2-40B4-BE49-F238E27FC236}">
                  <a16:creationId xmlns:a16="http://schemas.microsoft.com/office/drawing/2014/main" id="{BC454C8B-FA35-CD32-39C7-9D837225BF42}"/>
                </a:ext>
              </a:extLst>
            </p:cNvPr>
            <p:cNvCxnSpPr>
              <a:cxnSpLocks/>
              <a:stCxn id="31" idx="3"/>
            </p:cNvCxnSpPr>
            <p:nvPr/>
          </p:nvCxnSpPr>
          <p:spPr>
            <a:xfrm flipV="1">
              <a:off x="7893880" y="3606798"/>
              <a:ext cx="1372916" cy="783071"/>
            </a:xfrm>
            <a:prstGeom prst="straightConnector1">
              <a:avLst/>
            </a:prstGeom>
            <a:ln w="12700">
              <a:solidFill>
                <a:schemeClr val="accent6">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0015E5BA-6F3A-4622-26CC-3DC4D2139D94}"/>
                </a:ext>
              </a:extLst>
            </p:cNvPr>
            <p:cNvCxnSpPr>
              <a:cxnSpLocks/>
              <a:stCxn id="30" idx="3"/>
            </p:cNvCxnSpPr>
            <p:nvPr/>
          </p:nvCxnSpPr>
          <p:spPr>
            <a:xfrm flipV="1">
              <a:off x="7915275" y="3294199"/>
              <a:ext cx="1432325" cy="1637871"/>
            </a:xfrm>
            <a:prstGeom prst="straightConnector1">
              <a:avLst/>
            </a:prstGeom>
            <a:ln w="1270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F410B289-BD34-151E-86D9-C8C9EB01E8AA}"/>
                </a:ext>
              </a:extLst>
            </p:cNvPr>
            <p:cNvCxnSpPr>
              <a:cxnSpLocks/>
              <a:stCxn id="31" idx="3"/>
            </p:cNvCxnSpPr>
            <p:nvPr/>
          </p:nvCxnSpPr>
          <p:spPr>
            <a:xfrm>
              <a:off x="7893880" y="4389869"/>
              <a:ext cx="1380059" cy="9557"/>
            </a:xfrm>
            <a:prstGeom prst="straightConnector1">
              <a:avLst/>
            </a:prstGeom>
            <a:ln w="12700">
              <a:solidFill>
                <a:schemeClr val="accent6">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0F4780E7-538D-501E-8430-5DBAFC0DEEFD}"/>
                </a:ext>
              </a:extLst>
            </p:cNvPr>
            <p:cNvCxnSpPr>
              <a:cxnSpLocks/>
              <a:stCxn id="30" idx="3"/>
            </p:cNvCxnSpPr>
            <p:nvPr/>
          </p:nvCxnSpPr>
          <p:spPr>
            <a:xfrm flipV="1">
              <a:off x="7915275" y="4151816"/>
              <a:ext cx="1409700" cy="780254"/>
            </a:xfrm>
            <a:prstGeom prst="straightConnector1">
              <a:avLst/>
            </a:prstGeom>
            <a:ln w="1270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2C5EE35C-AD73-CE3E-5A49-AEF972AFE7DA}"/>
                </a:ext>
              </a:extLst>
            </p:cNvPr>
            <p:cNvSpPr txBox="1"/>
            <p:nvPr/>
          </p:nvSpPr>
          <p:spPr>
            <a:xfrm>
              <a:off x="9886862" y="3367155"/>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V</a:t>
              </a:r>
              <a:r>
                <a:rPr kumimoji="0" lang="en-GB" sz="1800" b="0" i="1" u="none" strike="noStrike" kern="1200" cap="none" spc="0" normalizeH="0" baseline="-25000" noProof="0" dirty="0">
                  <a:ln>
                    <a:noFill/>
                  </a:ln>
                  <a:solidFill>
                    <a:prstClr val="black"/>
                  </a:solidFill>
                  <a:effectLst/>
                  <a:uLnTx/>
                  <a:uFillTx/>
                  <a:latin typeface="Calibri"/>
                  <a:ea typeface="+mn-ea"/>
                  <a:cs typeface="+mn-cs"/>
                </a:rPr>
                <a:t>1</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75294D6C-6750-AFF0-9B3F-796C63D067D5}"/>
                </a:ext>
              </a:extLst>
            </p:cNvPr>
            <p:cNvSpPr txBox="1"/>
            <p:nvPr/>
          </p:nvSpPr>
          <p:spPr>
            <a:xfrm>
              <a:off x="9883214" y="3956813"/>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V</a:t>
              </a:r>
              <a:r>
                <a:rPr kumimoji="0" lang="en-GB" sz="1800" b="0" i="1" u="none" strike="noStrike" kern="1200" cap="none" spc="0" normalizeH="0" baseline="-25000" noProof="0" dirty="0">
                  <a:ln>
                    <a:noFill/>
                  </a:ln>
                  <a:solidFill>
                    <a:prstClr val="black"/>
                  </a:solidFill>
                  <a:effectLst/>
                  <a:uLnTx/>
                  <a:uFillTx/>
                  <a:latin typeface="Calibri"/>
                  <a:ea typeface="+mn-ea"/>
                  <a:cs typeface="+mn-cs"/>
                </a:rPr>
                <a:t>2</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AD97834-C33E-1C92-AF79-C97F12A7C508}"/>
                    </a:ext>
                  </a:extLst>
                </p:cNvPr>
                <p:cNvSpPr txBox="1"/>
                <p:nvPr/>
              </p:nvSpPr>
              <p:spPr>
                <a:xfrm>
                  <a:off x="8084478" y="1607986"/>
                  <a:ext cx="4294170" cy="107670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𝑇𝑇</m:t>
                            </m:r>
                          </m:sub>
                        </m:sSub>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𝑧</m:t>
                                </m:r>
                              </m:e>
                            </m:d>
                          </m:e>
                        </m:d>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sub>
                        </m:sSub>
                        <m:d>
                          <m:d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𝑧</m:t>
                                </m:r>
                              </m:e>
                            </m:d>
                          </m:e>
                        </m:d>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e>
                          <m:sub>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V</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𝑇𝑇</m:t>
                            </m:r>
                          </m:sub>
                        </m:sSub>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𝑧</m:t>
                                </m:r>
                              </m:e>
                            </m:d>
                          </m:e>
                        </m:d>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sub>
                        </m:sSub>
                        <m:d>
                          <m:d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𝑧</m:t>
                                </m:r>
                              </m:e>
                            </m:d>
                          </m:e>
                        </m:d>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𝑇</m:t>
                        </m:r>
                        <m:sSub>
                          <m:sSubPr>
                            <m:ctrlP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oMath>
                    </m:oMathPara>
                  </a14:m>
                  <a:endParaRPr kumimoji="0" lang="en-NL"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29" name="TextBox 28">
                  <a:extLst>
                    <a:ext uri="{FF2B5EF4-FFF2-40B4-BE49-F238E27FC236}">
                      <a16:creationId xmlns:a16="http://schemas.microsoft.com/office/drawing/2014/main" id="{3AD97834-C33E-1C92-AF79-C97F12A7C508}"/>
                    </a:ext>
                  </a:extLst>
                </p:cNvPr>
                <p:cNvSpPr txBox="1">
                  <a:spLocks noRot="1" noChangeAspect="1" noMove="1" noResize="1" noEditPoints="1" noAdjustHandles="1" noChangeArrowheads="1" noChangeShapeType="1" noTextEdit="1"/>
                </p:cNvSpPr>
                <p:nvPr/>
              </p:nvSpPr>
              <p:spPr>
                <a:xfrm>
                  <a:off x="8084478" y="1607986"/>
                  <a:ext cx="4294170" cy="1076708"/>
                </a:xfrm>
                <a:prstGeom prst="rect">
                  <a:avLst/>
                </a:prstGeom>
                <a:blipFill>
                  <a:blip r:embed="rId6"/>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52445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cs typeface="Times New Roman" panose="02020603050405020304" pitchFamily="18" charset="0"/>
                <a:sym typeface="Wingdings" panose="05000000000000000000" pitchFamily="2" charset="2"/>
              </a:rPr>
              <a:t>TasteNet</a:t>
            </a:r>
            <a:endParaRPr lang="en-US" sz="4000" dirty="0">
              <a:cs typeface="Times New Roman" panose="02020603050405020304" pitchFamily="18" charset="0"/>
              <a:sym typeface="Wingdings" panose="05000000000000000000" pitchFamily="2" charset="2"/>
            </a:endParaRP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FE955D42-1C50-B963-95E7-506D54D0EC25}"/>
              </a:ext>
            </a:extLst>
          </p:cNvPr>
          <p:cNvSpPr txBox="1"/>
          <p:nvPr/>
        </p:nvSpPr>
        <p:spPr>
          <a:xfrm>
            <a:off x="720000" y="1259999"/>
            <a:ext cx="5479834" cy="492978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Behavioural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err="1">
                <a:ln>
                  <a:noFill/>
                </a:ln>
                <a:solidFill>
                  <a:prstClr val="black"/>
                </a:solidFill>
                <a:effectLst/>
                <a:uLnTx/>
                <a:uFillTx/>
                <a:latin typeface="Calibri"/>
                <a:ea typeface="+mn-ea"/>
                <a:cs typeface="+mn-cs"/>
              </a:rPr>
              <a:t>TasteNet</a:t>
            </a:r>
            <a:r>
              <a:rPr kumimoji="0" lang="en-GB" sz="1800" b="0" i="0" u="none" strike="noStrike" kern="1200" cap="none" spc="0" normalizeH="0" baseline="0" noProof="0" dirty="0">
                <a:ln>
                  <a:noFill/>
                </a:ln>
                <a:solidFill>
                  <a:prstClr val="black"/>
                </a:solidFill>
                <a:effectLst/>
                <a:uLnTx/>
                <a:uFillTx/>
                <a:latin typeface="Calibri"/>
                <a:ea typeface="+mn-ea"/>
                <a:cs typeface="+mn-cs"/>
              </a:rPr>
              <a:t> provides a lot of behavioural insights, 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It gives direct insights into the distribution of βs in the sample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Also, willingness-to-pay and VTT (thus, ratios of parameters) can be computed for each individual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But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TasteNet</a:t>
            </a:r>
            <a:r>
              <a:rPr kumimoji="0" lang="en-GB" sz="1800" b="0" i="0" u="none" strike="noStrike" kern="1200" cap="none" spc="0" normalizeH="0" baseline="0" noProof="0" dirty="0">
                <a:ln>
                  <a:noFill/>
                </a:ln>
                <a:solidFill>
                  <a:prstClr val="black"/>
                </a:solidFill>
                <a:effectLst/>
                <a:uLnTx/>
                <a:uFillTx/>
                <a:latin typeface="Calibri"/>
                <a:ea typeface="+mn-ea"/>
                <a:cs typeface="+mn-cs"/>
              </a:rPr>
              <a:t> is comparatively restrictive: it assumes that utility is linear-additive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C285CB08-9D00-5CE2-C700-2EDACC5AB1CE}"/>
              </a:ext>
            </a:extLst>
          </p:cNvPr>
          <p:cNvPicPr>
            <a:picLocks noChangeAspect="1"/>
          </p:cNvPicPr>
          <p:nvPr/>
        </p:nvPicPr>
        <p:blipFill rotWithShape="1">
          <a:blip r:embed="rId3"/>
          <a:srcRect l="33027" t="1786" r="33487"/>
          <a:stretch/>
        </p:blipFill>
        <p:spPr>
          <a:xfrm>
            <a:off x="9399706" y="2538726"/>
            <a:ext cx="2107932" cy="2098245"/>
          </a:xfrm>
          <a:prstGeom prst="rect">
            <a:avLst/>
          </a:prstGeom>
        </p:spPr>
      </p:pic>
      <p:pic>
        <p:nvPicPr>
          <p:cNvPr id="9" name="Picture 8">
            <a:extLst>
              <a:ext uri="{FF2B5EF4-FFF2-40B4-BE49-F238E27FC236}">
                <a16:creationId xmlns:a16="http://schemas.microsoft.com/office/drawing/2014/main" id="{E54CA3B4-30A1-4044-3AE6-CD3886B2420D}"/>
              </a:ext>
            </a:extLst>
          </p:cNvPr>
          <p:cNvPicPr>
            <a:picLocks noChangeAspect="1"/>
          </p:cNvPicPr>
          <p:nvPr/>
        </p:nvPicPr>
        <p:blipFill rotWithShape="1">
          <a:blip r:embed="rId3"/>
          <a:srcRect t="1786" r="66514"/>
          <a:stretch/>
        </p:blipFill>
        <p:spPr>
          <a:xfrm>
            <a:off x="9399706" y="406793"/>
            <a:ext cx="2107932" cy="2098245"/>
          </a:xfrm>
          <a:prstGeom prst="rect">
            <a:avLst/>
          </a:prstGeom>
        </p:spPr>
      </p:pic>
      <p:pic>
        <p:nvPicPr>
          <p:cNvPr id="10" name="Picture 9">
            <a:extLst>
              <a:ext uri="{FF2B5EF4-FFF2-40B4-BE49-F238E27FC236}">
                <a16:creationId xmlns:a16="http://schemas.microsoft.com/office/drawing/2014/main" id="{D5C80294-0BEB-5080-FB61-783C7C4FF7D5}"/>
              </a:ext>
            </a:extLst>
          </p:cNvPr>
          <p:cNvPicPr>
            <a:picLocks noChangeAspect="1"/>
          </p:cNvPicPr>
          <p:nvPr/>
        </p:nvPicPr>
        <p:blipFill rotWithShape="1">
          <a:blip r:embed="rId3"/>
          <a:srcRect l="66121" t="1786" r="-293"/>
          <a:stretch/>
        </p:blipFill>
        <p:spPr>
          <a:xfrm>
            <a:off x="9399706" y="4694723"/>
            <a:ext cx="2151201" cy="2098245"/>
          </a:xfrm>
          <a:prstGeom prst="rect">
            <a:avLst/>
          </a:prstGeom>
        </p:spPr>
      </p:pic>
      <p:cxnSp>
        <p:nvCxnSpPr>
          <p:cNvPr id="12" name="Straight Arrow Connector 11">
            <a:extLst>
              <a:ext uri="{FF2B5EF4-FFF2-40B4-BE49-F238E27FC236}">
                <a16:creationId xmlns:a16="http://schemas.microsoft.com/office/drawing/2014/main" id="{CF30F2C9-4F2C-CF3B-C7CC-E1759CC9CE91}"/>
              </a:ext>
            </a:extLst>
          </p:cNvPr>
          <p:cNvCxnSpPr>
            <a:cxnSpLocks/>
          </p:cNvCxnSpPr>
          <p:nvPr/>
        </p:nvCxnSpPr>
        <p:spPr>
          <a:xfrm>
            <a:off x="6096000" y="2743200"/>
            <a:ext cx="2726453" cy="502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292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cs typeface="Times New Roman" panose="02020603050405020304" pitchFamily="18" charset="0"/>
                <a:sym typeface="Wingdings" panose="05000000000000000000" pitchFamily="2" charset="2"/>
              </a:rPr>
              <a:t>Hybrid choice models</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44000" y="1367999"/>
            <a:ext cx="7212240" cy="535347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Final observations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Hybrid choice models inevitably involve striking a balance between model fit and behavioural insights</a:t>
            </a:r>
          </a:p>
          <a:p>
            <a:pPr marL="269875" marR="0" lvl="0" indent="0" algn="l" defTabSz="53975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69875" marR="0" lvl="0" indent="0" algn="l" defTabSz="53975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In general</a:t>
            </a:r>
          </a:p>
          <a:p>
            <a:pPr marL="555625" marR="0" lvl="0" indent="-285750" algn="l" defTabSz="53975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 high(er) mode fit means the model </a:t>
            </a:r>
            <a:r>
              <a:rPr kumimoji="0" lang="en-GB" sz="1800" b="0" i="0" u="none" strike="noStrike" kern="1200" cap="none" spc="0" normalizeH="0" baseline="0" noProof="0" dirty="0">
                <a:ln>
                  <a:noFill/>
                </a:ln>
                <a:solidFill>
                  <a:prstClr val="black"/>
                </a:solidFill>
                <a:effectLst/>
                <a:uLnTx/>
                <a:uFillTx/>
                <a:latin typeface="Calibri"/>
                <a:ea typeface="+mn-ea"/>
                <a:cs typeface="+mn-cs"/>
              </a:rPr>
              <a:t>is close(r) to the true DGP</a:t>
            </a:r>
          </a:p>
          <a:p>
            <a:pPr marL="727075" marR="0" lvl="1" indent="0" algn="l" defTabSz="53975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727075" marR="0" lvl="1" indent="0" algn="l" defTabSz="5397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More reliable estimates (at least in theory)</a:t>
            </a:r>
          </a:p>
          <a:p>
            <a:pPr marL="727075" marR="0" lvl="1" indent="0" algn="l" defTabSz="53975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1012825" marR="0" lvl="1" indent="-285750" algn="l" defTabSz="539750" rtl="0" eaLnBrk="1" fontAlgn="auto" latinLnBrk="0" hangingPunct="1">
              <a:lnSpc>
                <a:spcPct val="100000"/>
              </a:lnSpc>
              <a:spcBef>
                <a:spcPts val="0"/>
              </a:spcBef>
              <a:spcAft>
                <a:spcPts val="0"/>
              </a:spcAft>
              <a:buClrTx/>
              <a:buSzTx/>
              <a:buFont typeface="Wingdings" pitchFamily="2" charset="2"/>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Better predictions/forecasts (at least in theory)</a:t>
            </a:r>
          </a:p>
          <a:p>
            <a:pPr marL="555625" marR="0" lvl="0" indent="-285750" algn="l" defTabSz="53975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55625" marR="0" lvl="0" indent="-285750" algn="l" defTabSz="53975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Imposing restrictions onto the model (typically) results in:</a:t>
            </a:r>
          </a:p>
          <a:p>
            <a:pPr marL="1012825" marR="0" lvl="1" indent="-285750" algn="l" defTabSz="539750" rtl="0" eaLnBrk="1" fontAlgn="auto" latinLnBrk="0" hangingPunct="1">
              <a:lnSpc>
                <a:spcPct val="100000"/>
              </a:lnSpc>
              <a:spcBef>
                <a:spcPts val="0"/>
              </a:spcBef>
              <a:spcAft>
                <a:spcPts val="0"/>
              </a:spcAft>
              <a:buClrTx/>
              <a:buSzTx/>
              <a:buFont typeface="Wingdings" pitchFamily="2" charset="2"/>
              <a:buChar char="à"/>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1012825" marR="0" lvl="1" indent="-285750" algn="l" defTabSz="539750" rtl="0" eaLnBrk="1" fontAlgn="auto" latinLnBrk="0" hangingPunct="1">
              <a:lnSpc>
                <a:spcPct val="100000"/>
              </a:lnSpc>
              <a:spcBef>
                <a:spcPts val="0"/>
              </a:spcBef>
              <a:spcAft>
                <a:spcPts val="0"/>
              </a:spcAft>
              <a:buClrTx/>
              <a:buSzTx/>
              <a:buFont typeface="Wingdings" pitchFamily="2" charset="2"/>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Better interpretable models</a:t>
            </a:r>
          </a:p>
          <a:p>
            <a:pPr marL="1012825" marR="0" lvl="1" indent="-285750" algn="l" defTabSz="539750" rtl="0" eaLnBrk="1" fontAlgn="auto" latinLnBrk="0" hangingPunct="1">
              <a:lnSpc>
                <a:spcPct val="100000"/>
              </a:lnSpc>
              <a:spcBef>
                <a:spcPts val="0"/>
              </a:spcBef>
              <a:spcAft>
                <a:spcPts val="0"/>
              </a:spcAft>
              <a:buClrTx/>
              <a:buSzTx/>
              <a:buFont typeface="Wingdings" pitchFamily="2" charset="2"/>
              <a:buChar char="à"/>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1012825" marR="0" lvl="1" indent="-285750" algn="l" defTabSz="539750" rtl="0" eaLnBrk="1" fontAlgn="auto" latinLnBrk="0" hangingPunct="1">
              <a:lnSpc>
                <a:spcPct val="100000"/>
              </a:lnSpc>
              <a:spcBef>
                <a:spcPts val="0"/>
              </a:spcBef>
              <a:spcAft>
                <a:spcPts val="0"/>
              </a:spcAft>
              <a:buClrTx/>
              <a:buSzTx/>
              <a:buFont typeface="Wingdings" pitchFamily="2" charset="2"/>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‘Better behaved’ models</a:t>
            </a:r>
          </a:p>
          <a:p>
            <a:pPr marL="1470025" marR="0" lvl="2" indent="-285750" algn="l" defTabSz="539750" rtl="0" eaLnBrk="1" fontAlgn="auto" latinLnBrk="0" hangingPunct="1">
              <a:lnSpc>
                <a:spcPct val="100000"/>
              </a:lnSpc>
              <a:spcBef>
                <a:spcPts val="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No violation of fungibility </a:t>
            </a:r>
          </a:p>
          <a:p>
            <a:pPr marL="1470025" marR="0" lvl="2" indent="-285750" algn="l" defTabSz="539750" rtl="0" eaLnBrk="1" fontAlgn="auto" latinLnBrk="0" hangingPunct="1">
              <a:lnSpc>
                <a:spcPct val="100000"/>
              </a:lnSpc>
              <a:spcBef>
                <a:spcPts val="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No violation of behavioural regularity</a:t>
            </a:r>
          </a:p>
          <a:p>
            <a:pPr marL="1470025" marR="0" lvl="2" indent="-285750" algn="l" defTabSz="539750" rtl="0" eaLnBrk="1" fontAlgn="auto" latinLnBrk="0" hangingPunct="1">
              <a:lnSpc>
                <a:spcPct val="100000"/>
              </a:lnSpc>
              <a:spcBef>
                <a:spcPts val="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Less erratic predictions</a:t>
            </a:r>
          </a:p>
          <a:p>
            <a:pPr marL="1012825" marR="0" lvl="1" indent="-285750" algn="l" defTabSz="53975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69875" marR="0" lvl="0" indent="0" algn="l" defTabSz="53975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p:cNvPicPr>
            <a:picLocks noChangeAspect="1"/>
          </p:cNvPicPr>
          <p:nvPr/>
        </p:nvPicPr>
        <p:blipFill>
          <a:blip r:embed="rId3"/>
          <a:stretch>
            <a:fillRect/>
          </a:stretch>
        </p:blipFill>
        <p:spPr>
          <a:xfrm>
            <a:off x="8571026" y="3568549"/>
            <a:ext cx="3051515" cy="2520280"/>
          </a:xfrm>
          <a:prstGeom prst="rect">
            <a:avLst/>
          </a:prstGeom>
        </p:spPr>
      </p:pic>
      <p:pic>
        <p:nvPicPr>
          <p:cNvPr id="8" name="Picture 4" descr="Too much balance memes busy be balanced out with imbalance memes :  r/thanosdidnothingwrong">
            <a:extLst>
              <a:ext uri="{FF2B5EF4-FFF2-40B4-BE49-F238E27FC236}">
                <a16:creationId xmlns:a16="http://schemas.microsoft.com/office/drawing/2014/main" id="{EA98704A-1D78-9BD9-6825-9CB3926D3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7369" y="1420197"/>
            <a:ext cx="1518827" cy="176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71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0" end="10"/>
                                            </p:txEl>
                                          </p:spTgt>
                                        </p:tgtEl>
                                        <p:attrNameLst>
                                          <p:attrName>style.visibility</p:attrName>
                                        </p:attrNameLst>
                                      </p:cBhvr>
                                      <p:to>
                                        <p:strVal val="visible"/>
                                      </p:to>
                                    </p:set>
                                    <p:animEffect transition="in" filter="fade">
                                      <p:cBhvr>
                                        <p:cTn id="7" dur="500"/>
                                        <p:tgtEl>
                                          <p:spTgt spid="10">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2" end="12"/>
                                            </p:txEl>
                                          </p:spTgt>
                                        </p:tgtEl>
                                        <p:attrNameLst>
                                          <p:attrName>style.visibility</p:attrName>
                                        </p:attrNameLst>
                                      </p:cBhvr>
                                      <p:to>
                                        <p:strVal val="visible"/>
                                      </p:to>
                                    </p:set>
                                    <p:animEffect transition="in" filter="fade">
                                      <p:cBhvr>
                                        <p:cTn id="10" dur="500"/>
                                        <p:tgtEl>
                                          <p:spTgt spid="10">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14" end="14"/>
                                            </p:txEl>
                                          </p:spTgt>
                                        </p:tgtEl>
                                        <p:attrNameLst>
                                          <p:attrName>style.visibility</p:attrName>
                                        </p:attrNameLst>
                                      </p:cBhvr>
                                      <p:to>
                                        <p:strVal val="visible"/>
                                      </p:to>
                                    </p:set>
                                    <p:animEffect transition="in" filter="fade">
                                      <p:cBhvr>
                                        <p:cTn id="13" dur="500"/>
                                        <p:tgtEl>
                                          <p:spTgt spid="10">
                                            <p:txEl>
                                              <p:pRg st="14" end="1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15" end="15"/>
                                            </p:txEl>
                                          </p:spTgt>
                                        </p:tgtEl>
                                        <p:attrNameLst>
                                          <p:attrName>style.visibility</p:attrName>
                                        </p:attrNameLst>
                                      </p:cBhvr>
                                      <p:to>
                                        <p:strVal val="visible"/>
                                      </p:to>
                                    </p:set>
                                    <p:animEffect transition="in" filter="fade">
                                      <p:cBhvr>
                                        <p:cTn id="16" dur="500"/>
                                        <p:tgtEl>
                                          <p:spTgt spid="10">
                                            <p:txEl>
                                              <p:pRg st="15" end="1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16" end="16"/>
                                            </p:txEl>
                                          </p:spTgt>
                                        </p:tgtEl>
                                        <p:attrNameLst>
                                          <p:attrName>style.visibility</p:attrName>
                                        </p:attrNameLst>
                                      </p:cBhvr>
                                      <p:to>
                                        <p:strVal val="visible"/>
                                      </p:to>
                                    </p:set>
                                    <p:animEffect transition="in" filter="fade">
                                      <p:cBhvr>
                                        <p:cTn id="19" dur="500"/>
                                        <p:tgtEl>
                                          <p:spTgt spid="10">
                                            <p:txEl>
                                              <p:pRg st="16" end="1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17" end="17"/>
                                            </p:txEl>
                                          </p:spTgt>
                                        </p:tgtEl>
                                        <p:attrNameLst>
                                          <p:attrName>style.visibility</p:attrName>
                                        </p:attrNameLst>
                                      </p:cBhvr>
                                      <p:to>
                                        <p:strVal val="visible"/>
                                      </p:to>
                                    </p:set>
                                    <p:animEffect transition="in" filter="fade">
                                      <p:cBhvr>
                                        <p:cTn id="22" dur="500"/>
                                        <p:tgtEl>
                                          <p:spTgt spid="10">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E4E3A4-699B-C4ED-0B23-1FC235AC476E}"/>
              </a:ext>
            </a:extLst>
          </p:cNvPr>
          <p:cNvPicPr>
            <a:picLocks noChangeAspect="1"/>
          </p:cNvPicPr>
          <p:nvPr/>
        </p:nvPicPr>
        <p:blipFill rotWithShape="1">
          <a:blip r:embed="rId3"/>
          <a:srcRect l="40549" t="45781" r="9366" b="-1"/>
          <a:stretch/>
        </p:blipFill>
        <p:spPr>
          <a:xfrm>
            <a:off x="7603546" y="1895952"/>
            <a:ext cx="4248190" cy="2586900"/>
          </a:xfrm>
          <a:custGeom>
            <a:avLst/>
            <a:gdLst>
              <a:gd name="connsiteX0" fmla="*/ 3342038 w 4248190"/>
              <a:gd name="connsiteY0" fmla="*/ 0 h 2586900"/>
              <a:gd name="connsiteX1" fmla="*/ 4248190 w 4248190"/>
              <a:gd name="connsiteY1" fmla="*/ 0 h 2586900"/>
              <a:gd name="connsiteX2" fmla="*/ 4248190 w 4248190"/>
              <a:gd name="connsiteY2" fmla="*/ 2586900 h 2586900"/>
              <a:gd name="connsiteX3" fmla="*/ 0 w 4248190"/>
              <a:gd name="connsiteY3" fmla="*/ 2586900 h 2586900"/>
              <a:gd name="connsiteX4" fmla="*/ 0 w 4248190"/>
              <a:gd name="connsiteY4" fmla="*/ 543406 h 2586900"/>
              <a:gd name="connsiteX5" fmla="*/ 3342038 w 4248190"/>
              <a:gd name="connsiteY5" fmla="*/ 543406 h 258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8190" h="2586900">
                <a:moveTo>
                  <a:pt x="3342038" y="0"/>
                </a:moveTo>
                <a:lnTo>
                  <a:pt x="4248190" y="0"/>
                </a:lnTo>
                <a:lnTo>
                  <a:pt x="4248190" y="2586900"/>
                </a:lnTo>
                <a:lnTo>
                  <a:pt x="0" y="2586900"/>
                </a:lnTo>
                <a:lnTo>
                  <a:pt x="0" y="543406"/>
                </a:lnTo>
                <a:lnTo>
                  <a:pt x="3342038" y="543406"/>
                </a:lnTo>
                <a:close/>
              </a:path>
            </a:pathLst>
          </a:custGeom>
        </p:spPr>
      </p:pic>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44000" y="1368000"/>
            <a:ext cx="6060112" cy="515734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Final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MLP-based hybrid models are </a:t>
            </a:r>
            <a:r>
              <a:rPr kumimoji="0" lang="en-GB" sz="1800" b="1" i="0" u="none" strike="noStrike" kern="1200" cap="none" spc="0" normalizeH="0" baseline="0" noProof="0" dirty="0">
                <a:ln>
                  <a:noFill/>
                </a:ln>
                <a:solidFill>
                  <a:prstClr val="black"/>
                </a:solidFill>
                <a:effectLst/>
                <a:uLnTx/>
                <a:uFillTx/>
                <a:latin typeface="Calibri"/>
                <a:ea typeface="+mn-ea"/>
                <a:cs typeface="+mn-cs"/>
              </a:rPr>
              <a:t>not</a:t>
            </a:r>
            <a:r>
              <a:rPr kumimoji="0" lang="en-GB" sz="1800" b="0" i="0" u="none" strike="noStrike" kern="1200" cap="none" spc="0" normalizeH="0" baseline="0" noProof="0" dirty="0">
                <a:ln>
                  <a:noFill/>
                </a:ln>
                <a:solidFill>
                  <a:prstClr val="black"/>
                </a:solidFill>
                <a:effectLst/>
                <a:uLnTx/>
                <a:uFillTx/>
                <a:latin typeface="Calibri"/>
                <a:ea typeface="+mn-ea"/>
                <a:cs typeface="+mn-cs"/>
              </a:rPr>
              <a:t> uniquely identifiable</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Sensitive to local solutions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Sensitive to hyperparameter settings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When covariates (strongly) correlate with attributes used in the MNL-part of behavioural layers, they may get be biased (‘polluted’)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Hybrid models are more challenging to implement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 lot of research into hybrid choice models is going on. </a:t>
            </a:r>
            <a:r>
              <a:rPr kumimoji="0" lang="en-GB" sz="1800" b="1" i="0" u="none" strike="noStrike" kern="1200" cap="none" spc="0" normalizeH="0" baseline="0" noProof="0" dirty="0">
                <a:ln>
                  <a:noFill/>
                </a:ln>
                <a:solidFill>
                  <a:prstClr val="black"/>
                </a:solidFill>
                <a:effectLst/>
                <a:uLnTx/>
                <a:uFillTx/>
                <a:latin typeface="Calibri"/>
                <a:ea typeface="+mn-ea"/>
                <a:cs typeface="+mn-cs"/>
              </a:rPr>
              <a:t>The jury about their added value and use is still out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Hybrid choice models</a:t>
            </a:r>
          </a:p>
        </p:txBody>
      </p:sp>
    </p:spTree>
    <p:extLst>
      <p:ext uri="{BB962C8B-B14F-4D97-AF65-F5344CB8AC3E}">
        <p14:creationId xmlns:p14="http://schemas.microsoft.com/office/powerpoint/2010/main" val="3749036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0"/>
            <a:ext cx="10791646" cy="6850061"/>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spTree>
    <p:extLst>
      <p:ext uri="{BB962C8B-B14F-4D97-AF65-F5344CB8AC3E}">
        <p14:creationId xmlns:p14="http://schemas.microsoft.com/office/powerpoint/2010/main" val="1758935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6060112" cy="515734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Swiss Metro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Implementation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We use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PyTorch</a:t>
            </a:r>
            <a:r>
              <a:rPr kumimoji="0" lang="en-GB" sz="1800" b="0" i="0" u="none" strike="noStrike" kern="1200" cap="none" spc="0" normalizeH="0" baseline="0" noProof="0" dirty="0">
                <a:ln>
                  <a:noFill/>
                </a:ln>
                <a:solidFill>
                  <a:prstClr val="black"/>
                </a:solidFill>
                <a:effectLst/>
                <a:uLnTx/>
                <a:uFillTx/>
                <a:latin typeface="Calibri"/>
                <a:ea typeface="+mn-ea"/>
                <a:cs typeface="+mn-cs"/>
              </a:rPr>
              <a:t>, which is a more specialised Deep Learning (DL) package developed by Meta AI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sz="1800" b="0" i="0" u="none" strike="noStrike" kern="1200" cap="none" spc="0" normalizeH="0" baseline="0" noProof="0" dirty="0" err="1">
                <a:ln>
                  <a:noFill/>
                </a:ln>
                <a:solidFill>
                  <a:prstClr val="black"/>
                </a:solidFill>
                <a:effectLst/>
                <a:uLnTx/>
                <a:uFillTx/>
                <a:latin typeface="Calibri"/>
                <a:ea typeface="+mn-ea"/>
                <a:cs typeface="+mn-cs"/>
              </a:rPr>
              <a:t>PyTorch</a:t>
            </a:r>
            <a:r>
              <a:rPr kumimoji="0" lang="en-GB" sz="1800" b="0" i="0" u="none" strike="noStrike" kern="1200" cap="none" spc="0" normalizeH="0" baseline="0" noProof="0" dirty="0">
                <a:ln>
                  <a:noFill/>
                </a:ln>
                <a:solidFill>
                  <a:prstClr val="black"/>
                </a:solidFill>
                <a:effectLst/>
                <a:uLnTx/>
                <a:uFillTx/>
                <a:latin typeface="Calibri"/>
                <a:ea typeface="+mn-ea"/>
                <a:cs typeface="+mn-cs"/>
              </a:rPr>
              <a:t> requires a more Pythonic way of coding </a:t>
            </a: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sz="1800" b="0" i="0" u="none" strike="noStrike" kern="1200" cap="none" spc="0" normalizeH="0" baseline="0" noProof="0" dirty="0" err="1">
                <a:ln>
                  <a:noFill/>
                </a:ln>
                <a:solidFill>
                  <a:prstClr val="black"/>
                </a:solidFill>
                <a:effectLst/>
                <a:uLnTx/>
                <a:uFillTx/>
                <a:latin typeface="Calibri"/>
                <a:ea typeface="+mn-ea"/>
                <a:cs typeface="+mn-cs"/>
              </a:rPr>
              <a:t>PyTorch</a:t>
            </a:r>
            <a:r>
              <a:rPr kumimoji="0" lang="en-GB" sz="1800" b="0" i="0" u="none" strike="noStrike" kern="1200" cap="none" spc="0" normalizeH="0" baseline="0" noProof="0" dirty="0">
                <a:ln>
                  <a:noFill/>
                </a:ln>
                <a:solidFill>
                  <a:prstClr val="black"/>
                </a:solidFill>
                <a:effectLst/>
                <a:uLnTx/>
                <a:uFillTx/>
                <a:latin typeface="Calibri"/>
                <a:ea typeface="+mn-ea"/>
                <a:cs typeface="+mn-cs"/>
              </a:rPr>
              <a:t> works uses its own DL datatypes: “tensors”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MNL part identical to RUM-MNL choice model</a:t>
            </a: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Transparent weights: B</a:t>
            </a:r>
            <a:r>
              <a:rPr kumimoji="0" lang="en-GB" sz="1800" b="0" i="0" u="none" strike="noStrike" kern="1200" cap="none" spc="0" normalizeH="0" baseline="-25000" noProof="0" dirty="0">
                <a:ln>
                  <a:noFill/>
                </a:ln>
                <a:solidFill>
                  <a:prstClr val="black"/>
                </a:solidFill>
                <a:effectLst/>
                <a:uLnTx/>
                <a:uFillTx/>
                <a:latin typeface="Calibri"/>
                <a:ea typeface="+mn-ea"/>
                <a:cs typeface="+mn-cs"/>
              </a:rPr>
              <a:t>TT</a:t>
            </a:r>
            <a:r>
              <a:rPr kumimoji="0" lang="en-GB" sz="1800" b="0" i="0" u="none" strike="noStrike" kern="1200" cap="none" spc="0" normalizeH="0" baseline="0" noProof="0" dirty="0">
                <a:ln>
                  <a:noFill/>
                </a:ln>
                <a:solidFill>
                  <a:prstClr val="black"/>
                </a:solidFill>
                <a:effectLst/>
                <a:uLnTx/>
                <a:uFillTx/>
                <a:latin typeface="Calibri"/>
                <a:ea typeface="+mn-ea"/>
                <a:cs typeface="+mn-cs"/>
              </a:rPr>
              <a:t>, B</a:t>
            </a:r>
            <a:r>
              <a:rPr kumimoji="0" lang="en-GB" sz="1800" b="0" i="0" u="none" strike="noStrike" kern="1200" cap="none" spc="0" normalizeH="0" baseline="-25000" noProof="0" dirty="0">
                <a:ln>
                  <a:noFill/>
                </a:ln>
                <a:solidFill>
                  <a:prstClr val="black"/>
                </a:solidFill>
                <a:effectLst/>
                <a:uLnTx/>
                <a:uFillTx/>
                <a:latin typeface="Calibri"/>
                <a:ea typeface="+mn-ea"/>
                <a:cs typeface="+mn-cs"/>
              </a:rPr>
              <a:t>TC</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a:ln>
                  <a:noFill/>
                </a:ln>
                <a:solidFill>
                  <a:prstClr val="white">
                    <a:lumMod val="65000"/>
                  </a:prstClr>
                </a:solidFill>
                <a:effectLst/>
                <a:uLnTx/>
                <a:uFillTx/>
                <a:latin typeface="Calibri"/>
                <a:ea typeface="+mn-ea"/>
                <a:cs typeface="+mn-cs"/>
              </a:rPr>
              <a:t>ASC</a:t>
            </a:r>
            <a:r>
              <a:rPr kumimoji="0" lang="en-GB" sz="1800" b="0" i="0" u="none" strike="noStrike" kern="1200" cap="none" spc="0" normalizeH="0" baseline="-25000" noProof="0" dirty="0">
                <a:ln>
                  <a:noFill/>
                </a:ln>
                <a:solidFill>
                  <a:prstClr val="white">
                    <a:lumMod val="65000"/>
                  </a:prstClr>
                </a:solidFill>
                <a:effectLst/>
                <a:uLnTx/>
                <a:uFillTx/>
                <a:latin typeface="Calibri"/>
                <a:ea typeface="+mn-ea"/>
                <a:cs typeface="+mn-cs"/>
              </a:rPr>
              <a:t>TR</a:t>
            </a:r>
            <a:r>
              <a:rPr kumimoji="0" lang="en-GB" sz="1800" b="0" i="0" u="none" strike="noStrike" kern="1200" cap="none" spc="0" normalizeH="0" baseline="0" noProof="0" dirty="0">
                <a:ln>
                  <a:noFill/>
                </a:ln>
                <a:solidFill>
                  <a:prstClr val="white">
                    <a:lumMod val="65000"/>
                  </a:prstClr>
                </a:solidFill>
                <a:effectLst/>
                <a:uLnTx/>
                <a:uFillTx/>
                <a:latin typeface="Calibri"/>
                <a:ea typeface="+mn-ea"/>
                <a:cs typeface="+mn-cs"/>
              </a:rPr>
              <a:t>, ASC</a:t>
            </a:r>
            <a:r>
              <a:rPr kumimoji="0" lang="en-GB" sz="1800" b="0" i="0" u="none" strike="noStrike" kern="1200" cap="none" spc="0" normalizeH="0" baseline="-25000" noProof="0" dirty="0">
                <a:ln>
                  <a:noFill/>
                </a:ln>
                <a:solidFill>
                  <a:prstClr val="white">
                    <a:lumMod val="65000"/>
                  </a:prstClr>
                </a:solidFill>
                <a:effectLst/>
                <a:uLnTx/>
                <a:uFillTx/>
                <a:latin typeface="Calibri"/>
                <a:ea typeface="+mn-ea"/>
                <a:cs typeface="+mn-cs"/>
              </a:rPr>
              <a:t>SM</a:t>
            </a: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GB" sz="1800" b="0" i="0" u="none" strike="noStrike" kern="1200" cap="none" spc="0" normalizeH="0" baseline="-2500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Covariates MLP-part: AV Purpose, First class, Gender, Age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grpSp>
        <p:nvGrpSpPr>
          <p:cNvPr id="2" name="Group 1">
            <a:extLst>
              <a:ext uri="{FF2B5EF4-FFF2-40B4-BE49-F238E27FC236}">
                <a16:creationId xmlns:a16="http://schemas.microsoft.com/office/drawing/2014/main" id="{26649E7D-1DE1-D722-A1EB-9889DFB90322}"/>
              </a:ext>
            </a:extLst>
          </p:cNvPr>
          <p:cNvGrpSpPr/>
          <p:nvPr/>
        </p:nvGrpSpPr>
        <p:grpSpPr>
          <a:xfrm>
            <a:off x="807416" y="1808289"/>
            <a:ext cx="3936601" cy="1215735"/>
            <a:chOff x="6999514" y="1339615"/>
            <a:chExt cx="5152369" cy="1591200"/>
          </a:xfrm>
        </p:grpSpPr>
        <p:pic>
          <p:nvPicPr>
            <p:cNvPr id="7" name="Picture 6">
              <a:extLst>
                <a:ext uri="{FF2B5EF4-FFF2-40B4-BE49-F238E27FC236}">
                  <a16:creationId xmlns:a16="http://schemas.microsoft.com/office/drawing/2014/main" id="{77197B92-6DA3-D84D-E272-21D063EE7875}"/>
                </a:ext>
              </a:extLst>
            </p:cNvPr>
            <p:cNvPicPr>
              <a:picLocks noChangeAspect="1"/>
            </p:cNvPicPr>
            <p:nvPr/>
          </p:nvPicPr>
          <p:blipFill rotWithShape="1">
            <a:blip r:embed="rId3"/>
            <a:srcRect r="48807"/>
            <a:stretch/>
          </p:blipFill>
          <p:spPr>
            <a:xfrm>
              <a:off x="6999514" y="1339749"/>
              <a:ext cx="2606449" cy="1591066"/>
            </a:xfrm>
            <a:prstGeom prst="rect">
              <a:avLst/>
            </a:prstGeom>
            <a:ln>
              <a:noFill/>
            </a:ln>
            <a:effectLst>
              <a:outerShdw blurRad="292100" dist="139700" dir="2700000" algn="tl" rotWithShape="0">
                <a:srgbClr val="333333">
                  <a:alpha val="65000"/>
                </a:srgbClr>
              </a:outerShdw>
            </a:effectLst>
          </p:spPr>
        </p:pic>
        <p:grpSp>
          <p:nvGrpSpPr>
            <p:cNvPr id="8" name="Group 7">
              <a:extLst>
                <a:ext uri="{FF2B5EF4-FFF2-40B4-BE49-F238E27FC236}">
                  <a16:creationId xmlns:a16="http://schemas.microsoft.com/office/drawing/2014/main" id="{699BDDF7-D9A9-D363-D46C-14CDBF599871}"/>
                </a:ext>
              </a:extLst>
            </p:cNvPr>
            <p:cNvGrpSpPr/>
            <p:nvPr/>
          </p:nvGrpSpPr>
          <p:grpSpPr>
            <a:xfrm>
              <a:off x="9605963" y="1339615"/>
              <a:ext cx="2545920" cy="1591200"/>
              <a:chOff x="8373120" y="3037357"/>
              <a:chExt cx="2545920" cy="1591200"/>
            </a:xfrm>
          </p:grpSpPr>
          <p:pic>
            <p:nvPicPr>
              <p:cNvPr id="9" name="Picture 8">
                <a:extLst>
                  <a:ext uri="{FF2B5EF4-FFF2-40B4-BE49-F238E27FC236}">
                    <a16:creationId xmlns:a16="http://schemas.microsoft.com/office/drawing/2014/main" id="{CE58DEAB-CEE7-2CED-6CE7-F7164AF62F3F}"/>
                  </a:ext>
                </a:extLst>
              </p:cNvPr>
              <p:cNvPicPr>
                <a:picLocks noChangeAspect="1"/>
              </p:cNvPicPr>
              <p:nvPr/>
            </p:nvPicPr>
            <p:blipFill>
              <a:blip r:embed="rId4"/>
              <a:stretch>
                <a:fillRect/>
              </a:stretch>
            </p:blipFill>
            <p:spPr>
              <a:xfrm>
                <a:off x="8373120" y="3037357"/>
                <a:ext cx="2545920" cy="79560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0D9B45D4-D1BD-9F5B-0236-51FAAD60E7E3}"/>
                  </a:ext>
                </a:extLst>
              </p:cNvPr>
              <p:cNvPicPr>
                <a:picLocks noChangeAspect="1"/>
              </p:cNvPicPr>
              <p:nvPr/>
            </p:nvPicPr>
            <p:blipFill>
              <a:blip r:embed="rId5"/>
              <a:stretch>
                <a:fillRect/>
              </a:stretch>
            </p:blipFill>
            <p:spPr>
              <a:xfrm>
                <a:off x="8373120" y="3832957"/>
                <a:ext cx="2545920" cy="795600"/>
              </a:xfrm>
              <a:prstGeom prst="rect">
                <a:avLst/>
              </a:prstGeom>
              <a:ln>
                <a:noFill/>
              </a:ln>
              <a:effectLst>
                <a:outerShdw blurRad="292100" dist="139700" dir="2700000" algn="tl" rotWithShape="0">
                  <a:srgbClr val="333333">
                    <a:alpha val="65000"/>
                  </a:srgbClr>
                </a:outerShdw>
              </a:effectLst>
            </p:spPr>
          </p:pic>
        </p:grpSp>
      </p:grpSp>
      <p:grpSp>
        <p:nvGrpSpPr>
          <p:cNvPr id="55" name="Group 54">
            <a:extLst>
              <a:ext uri="{FF2B5EF4-FFF2-40B4-BE49-F238E27FC236}">
                <a16:creationId xmlns:a16="http://schemas.microsoft.com/office/drawing/2014/main" id="{2DBFC988-F292-C41E-D7FB-B48578655C68}"/>
              </a:ext>
            </a:extLst>
          </p:cNvPr>
          <p:cNvGrpSpPr/>
          <p:nvPr/>
        </p:nvGrpSpPr>
        <p:grpSpPr>
          <a:xfrm>
            <a:off x="6841060" y="4218691"/>
            <a:ext cx="2897063" cy="2041047"/>
            <a:chOff x="3832575" y="3809832"/>
            <a:chExt cx="2897063" cy="2041047"/>
          </a:xfrm>
        </p:grpSpPr>
        <p:grpSp>
          <p:nvGrpSpPr>
            <p:cNvPr id="56" name="Group 55">
              <a:extLst>
                <a:ext uri="{FF2B5EF4-FFF2-40B4-BE49-F238E27FC236}">
                  <a16:creationId xmlns:a16="http://schemas.microsoft.com/office/drawing/2014/main" id="{61EBC58E-22D4-7A1E-A24F-2810F0503385}"/>
                </a:ext>
              </a:extLst>
            </p:cNvPr>
            <p:cNvGrpSpPr/>
            <p:nvPr/>
          </p:nvGrpSpPr>
          <p:grpSpPr>
            <a:xfrm>
              <a:off x="4375054" y="3830970"/>
              <a:ext cx="2354584" cy="2019909"/>
              <a:chOff x="6737254" y="4120085"/>
              <a:chExt cx="2354584" cy="2019909"/>
            </a:xfrm>
          </p:grpSpPr>
          <p:grpSp>
            <p:nvGrpSpPr>
              <p:cNvPr id="63" name="Group 62">
                <a:extLst>
                  <a:ext uri="{FF2B5EF4-FFF2-40B4-BE49-F238E27FC236}">
                    <a16:creationId xmlns:a16="http://schemas.microsoft.com/office/drawing/2014/main" id="{8B0E49AC-318E-3DAF-E97D-A0694074DBF9}"/>
                  </a:ext>
                </a:extLst>
              </p:cNvPr>
              <p:cNvGrpSpPr/>
              <p:nvPr/>
            </p:nvGrpSpPr>
            <p:grpSpPr>
              <a:xfrm>
                <a:off x="6737254" y="4120085"/>
                <a:ext cx="2354584" cy="2019909"/>
                <a:chOff x="7687486" y="4073387"/>
                <a:chExt cx="2354584" cy="2019909"/>
              </a:xfrm>
            </p:grpSpPr>
            <p:pic>
              <p:nvPicPr>
                <p:cNvPr id="68" name="Picture 67">
                  <a:extLst>
                    <a:ext uri="{FF2B5EF4-FFF2-40B4-BE49-F238E27FC236}">
                      <a16:creationId xmlns:a16="http://schemas.microsoft.com/office/drawing/2014/main" id="{0441516A-4B20-8B33-03F7-4D9EA28E2681}"/>
                    </a:ext>
                  </a:extLst>
                </p:cNvPr>
                <p:cNvPicPr>
                  <a:picLocks noChangeAspect="1"/>
                </p:cNvPicPr>
                <p:nvPr/>
              </p:nvPicPr>
              <p:blipFill rotWithShape="1">
                <a:blip r:embed="rId6"/>
                <a:srcRect l="-1998" t="1251" r="42493" b="11355"/>
                <a:stretch/>
              </p:blipFill>
              <p:spPr>
                <a:xfrm>
                  <a:off x="7687486" y="4073387"/>
                  <a:ext cx="1713739" cy="2019909"/>
                </a:xfrm>
                <a:prstGeom prst="rect">
                  <a:avLst/>
                </a:prstGeom>
              </p:spPr>
            </p:pic>
            <p:pic>
              <p:nvPicPr>
                <p:cNvPr id="69" name="Picture 68">
                  <a:extLst>
                    <a:ext uri="{FF2B5EF4-FFF2-40B4-BE49-F238E27FC236}">
                      <a16:creationId xmlns:a16="http://schemas.microsoft.com/office/drawing/2014/main" id="{C5279659-BBA1-4808-4912-1A79031D1FF5}"/>
                    </a:ext>
                  </a:extLst>
                </p:cNvPr>
                <p:cNvPicPr>
                  <a:picLocks noChangeAspect="1"/>
                </p:cNvPicPr>
                <p:nvPr/>
              </p:nvPicPr>
              <p:blipFill rotWithShape="1">
                <a:blip r:embed="rId6"/>
                <a:srcRect l="43004" t="21329" r="42493" b="35054"/>
                <a:stretch/>
              </p:blipFill>
              <p:spPr>
                <a:xfrm>
                  <a:off x="9624392" y="4541056"/>
                  <a:ext cx="417678" cy="1008113"/>
                </a:xfrm>
                <a:prstGeom prst="rect">
                  <a:avLst/>
                </a:prstGeom>
              </p:spPr>
            </p:pic>
            <p:cxnSp>
              <p:nvCxnSpPr>
                <p:cNvPr id="70" name="Straight Arrow Connector 69">
                  <a:extLst>
                    <a:ext uri="{FF2B5EF4-FFF2-40B4-BE49-F238E27FC236}">
                      <a16:creationId xmlns:a16="http://schemas.microsoft.com/office/drawing/2014/main" id="{00FC116D-EBFD-1AB2-835D-2C3D2192449E}"/>
                    </a:ext>
                  </a:extLst>
                </p:cNvPr>
                <p:cNvCxnSpPr/>
                <p:nvPr/>
              </p:nvCxnSpPr>
              <p:spPr>
                <a:xfrm flipV="1">
                  <a:off x="9408368" y="4797152"/>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7E5C1663-8A65-2BB0-105D-5E4E14A7B0F6}"/>
                    </a:ext>
                  </a:extLst>
                </p:cNvPr>
                <p:cNvCxnSpPr/>
                <p:nvPr/>
              </p:nvCxnSpPr>
              <p:spPr>
                <a:xfrm flipV="1">
                  <a:off x="9401225" y="5373216"/>
                  <a:ext cx="216024" cy="1"/>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72" name="Straight Arrow Connector 71">
                  <a:extLst>
                    <a:ext uri="{FF2B5EF4-FFF2-40B4-BE49-F238E27FC236}">
                      <a16:creationId xmlns:a16="http://schemas.microsoft.com/office/drawing/2014/main" id="{42460AC8-FB9A-AC6F-B0BF-25645CC66ECE}"/>
                    </a:ext>
                  </a:extLst>
                </p:cNvPr>
                <p:cNvCxnSpPr/>
                <p:nvPr/>
              </p:nvCxnSpPr>
              <p:spPr>
                <a:xfrm>
                  <a:off x="9408368" y="4797152"/>
                  <a:ext cx="208881" cy="576064"/>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cxnSp>
              <p:nvCxnSpPr>
                <p:cNvPr id="73" name="Straight Arrow Connector 72">
                  <a:extLst>
                    <a:ext uri="{FF2B5EF4-FFF2-40B4-BE49-F238E27FC236}">
                      <a16:creationId xmlns:a16="http://schemas.microsoft.com/office/drawing/2014/main" id="{2B780D26-B543-4945-CC4D-2D97573865AE}"/>
                    </a:ext>
                  </a:extLst>
                </p:cNvPr>
                <p:cNvCxnSpPr/>
                <p:nvPr/>
              </p:nvCxnSpPr>
              <p:spPr>
                <a:xfrm flipV="1">
                  <a:off x="9408368" y="4797152"/>
                  <a:ext cx="216024" cy="576063"/>
                </a:xfrm>
                <a:prstGeom prst="straightConnector1">
                  <a:avLst/>
                </a:prstGeom>
                <a:ln w="6350">
                  <a:solidFill>
                    <a:schemeClr val="tx1"/>
                  </a:solidFill>
                  <a:headEnd type="none" w="med" len="med"/>
                  <a:tailEnd type="triangle" w="sm" len="med"/>
                </a:ln>
              </p:spPr>
              <p:style>
                <a:lnRef idx="1">
                  <a:schemeClr val="accent2"/>
                </a:lnRef>
                <a:fillRef idx="0">
                  <a:schemeClr val="accent2"/>
                </a:fillRef>
                <a:effectRef idx="0">
                  <a:schemeClr val="accent2"/>
                </a:effectRef>
                <a:fontRef idx="minor">
                  <a:schemeClr val="tx1"/>
                </a:fontRef>
              </p:style>
            </p:cxnSp>
          </p:grpSp>
          <p:sp>
            <p:nvSpPr>
              <p:cNvPr id="64" name="Oval 63">
                <a:extLst>
                  <a:ext uri="{FF2B5EF4-FFF2-40B4-BE49-F238E27FC236}">
                    <a16:creationId xmlns:a16="http://schemas.microsoft.com/office/drawing/2014/main" id="{2E0583B9-88FB-0054-F5A8-52ED45FF535E}"/>
                  </a:ext>
                </a:extLst>
              </p:cNvPr>
              <p:cNvSpPr/>
              <p:nvPr/>
            </p:nvSpPr>
            <p:spPr>
              <a:xfrm>
                <a:off x="7012949" y="471654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a:extLst>
                  <a:ext uri="{FF2B5EF4-FFF2-40B4-BE49-F238E27FC236}">
                    <a16:creationId xmlns:a16="http://schemas.microsoft.com/office/drawing/2014/main" id="{073D628F-D37E-8F10-E4BA-E21D66E7EF79}"/>
                  </a:ext>
                </a:extLst>
              </p:cNvPr>
              <p:cNvSpPr/>
              <p:nvPr/>
            </p:nvSpPr>
            <p:spPr>
              <a:xfrm>
                <a:off x="7020161" y="4149080"/>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a:extLst>
                  <a:ext uri="{FF2B5EF4-FFF2-40B4-BE49-F238E27FC236}">
                    <a16:creationId xmlns:a16="http://schemas.microsoft.com/office/drawing/2014/main" id="{9FDFE03F-82E5-5640-39BE-0EC9146EBFCD}"/>
                  </a:ext>
                </a:extLst>
              </p:cNvPr>
              <p:cNvSpPr/>
              <p:nvPr/>
            </p:nvSpPr>
            <p:spPr>
              <a:xfrm>
                <a:off x="7017721" y="5229201"/>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a:extLst>
                  <a:ext uri="{FF2B5EF4-FFF2-40B4-BE49-F238E27FC236}">
                    <a16:creationId xmlns:a16="http://schemas.microsoft.com/office/drawing/2014/main" id="{12DB9AA3-095F-F694-816F-CFD09C6BD4AB}"/>
                  </a:ext>
                </a:extLst>
              </p:cNvPr>
              <p:cNvSpPr/>
              <p:nvPr/>
            </p:nvSpPr>
            <p:spPr>
              <a:xfrm>
                <a:off x="7020161" y="5721074"/>
                <a:ext cx="288032" cy="28803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57" name="Left Brace 56">
              <a:extLst>
                <a:ext uri="{FF2B5EF4-FFF2-40B4-BE49-F238E27FC236}">
                  <a16:creationId xmlns:a16="http://schemas.microsoft.com/office/drawing/2014/main" id="{6C77710C-5A7E-3E6D-39C0-48C248A407D4}"/>
                </a:ext>
              </a:extLst>
            </p:cNvPr>
            <p:cNvSpPr/>
            <p:nvPr/>
          </p:nvSpPr>
          <p:spPr>
            <a:xfrm>
              <a:off x="4248533" y="3809832"/>
              <a:ext cx="144687" cy="2041047"/>
            </a:xfrm>
            <a:prstGeom prst="leftBrace">
              <a:avLst/>
            </a:prstGeom>
            <a:ln w="190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TextBox 57">
              <a:extLst>
                <a:ext uri="{FF2B5EF4-FFF2-40B4-BE49-F238E27FC236}">
                  <a16:creationId xmlns:a16="http://schemas.microsoft.com/office/drawing/2014/main" id="{4EB3F651-3F59-B6D8-0D94-A2B0D6FA1595}"/>
                </a:ext>
              </a:extLst>
            </p:cNvPr>
            <p:cNvSpPr txBox="1"/>
            <p:nvPr/>
          </p:nvSpPr>
          <p:spPr>
            <a:xfrm rot="16200000">
              <a:off x="3379846" y="4723478"/>
              <a:ext cx="12747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Covariates</a:t>
              </a:r>
            </a:p>
          </p:txBody>
        </p:sp>
        <p:sp>
          <p:nvSpPr>
            <p:cNvPr id="61" name="TextBox 60">
              <a:extLst>
                <a:ext uri="{FF2B5EF4-FFF2-40B4-BE49-F238E27FC236}">
                  <a16:creationId xmlns:a16="http://schemas.microsoft.com/office/drawing/2014/main" id="{93BAB640-F830-0899-4879-14C77DAFB4A6}"/>
                </a:ext>
              </a:extLst>
            </p:cNvPr>
            <p:cNvSpPr txBox="1"/>
            <p:nvPr/>
          </p:nvSpPr>
          <p:spPr>
            <a:xfrm>
              <a:off x="5671115" y="4367432"/>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1</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2" name="TextBox 61">
              <a:extLst>
                <a:ext uri="{FF2B5EF4-FFF2-40B4-BE49-F238E27FC236}">
                  <a16:creationId xmlns:a16="http://schemas.microsoft.com/office/drawing/2014/main" id="{6DD9A70C-1B11-D4DA-ACDF-33B60D828F6A}"/>
                </a:ext>
              </a:extLst>
            </p:cNvPr>
            <p:cNvSpPr txBox="1"/>
            <p:nvPr/>
          </p:nvSpPr>
          <p:spPr>
            <a:xfrm>
              <a:off x="5671115" y="4858786"/>
              <a:ext cx="474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1" u="none" strike="noStrike" kern="1200" cap="none" spc="0" normalizeH="0" baseline="0" noProof="0" dirty="0">
                  <a:ln>
                    <a:noFill/>
                  </a:ln>
                  <a:solidFill>
                    <a:prstClr val="black"/>
                  </a:solidFill>
                  <a:effectLst/>
                  <a:uLnTx/>
                  <a:uFillTx/>
                  <a:latin typeface="Calibri"/>
                  <a:ea typeface="+mn-ea"/>
                  <a:cs typeface="+mn-cs"/>
                </a:rPr>
                <a:t>Ψ</a:t>
              </a:r>
              <a:r>
                <a:rPr kumimoji="0" lang="en-GB" sz="1800" b="0" i="1" u="none" strike="noStrike" kern="1200" cap="none" spc="0" normalizeH="0" baseline="-25000" noProof="0" dirty="0">
                  <a:ln>
                    <a:noFill/>
                  </a:ln>
                  <a:solidFill>
                    <a:prstClr val="black"/>
                  </a:solidFill>
                  <a:effectLst/>
                  <a:uLnTx/>
                  <a:uFillTx/>
                  <a:latin typeface="Calibri"/>
                  <a:ea typeface="+mn-ea"/>
                  <a:cs typeface="+mn-cs"/>
                </a:rPr>
                <a:t>2</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74" name="Picture 73">
            <a:extLst>
              <a:ext uri="{FF2B5EF4-FFF2-40B4-BE49-F238E27FC236}">
                <a16:creationId xmlns:a16="http://schemas.microsoft.com/office/drawing/2014/main" id="{E388118C-B37B-E8C3-39D4-E762FA2C047A}"/>
              </a:ext>
            </a:extLst>
          </p:cNvPr>
          <p:cNvPicPr>
            <a:picLocks noChangeAspect="1"/>
          </p:cNvPicPr>
          <p:nvPr/>
        </p:nvPicPr>
        <p:blipFill>
          <a:blip r:embed="rId7"/>
          <a:stretch>
            <a:fillRect/>
          </a:stretch>
        </p:blipFill>
        <p:spPr>
          <a:xfrm>
            <a:off x="8862284" y="1065510"/>
            <a:ext cx="3228231" cy="2590723"/>
          </a:xfrm>
          <a:prstGeom prst="rect">
            <a:avLst/>
          </a:prstGeom>
        </p:spPr>
      </p:pic>
      <p:grpSp>
        <p:nvGrpSpPr>
          <p:cNvPr id="86" name="Group 85">
            <a:extLst>
              <a:ext uri="{FF2B5EF4-FFF2-40B4-BE49-F238E27FC236}">
                <a16:creationId xmlns:a16="http://schemas.microsoft.com/office/drawing/2014/main" id="{4A082125-009E-254C-B342-33E1C063AD53}"/>
              </a:ext>
            </a:extLst>
          </p:cNvPr>
          <p:cNvGrpSpPr/>
          <p:nvPr/>
        </p:nvGrpSpPr>
        <p:grpSpPr>
          <a:xfrm>
            <a:off x="9637496" y="1960164"/>
            <a:ext cx="662267" cy="3562815"/>
            <a:chOff x="5750851" y="311956"/>
            <a:chExt cx="662267" cy="3562815"/>
          </a:xfrm>
        </p:grpSpPr>
        <p:cxnSp>
          <p:nvCxnSpPr>
            <p:cNvPr id="87" name="Straight Arrow Connector 86">
              <a:extLst>
                <a:ext uri="{FF2B5EF4-FFF2-40B4-BE49-F238E27FC236}">
                  <a16:creationId xmlns:a16="http://schemas.microsoft.com/office/drawing/2014/main" id="{31D57745-8677-54C4-639C-B56A6F4AB656}"/>
                </a:ext>
              </a:extLst>
            </p:cNvPr>
            <p:cNvCxnSpPr>
              <a:cxnSpLocks/>
            </p:cNvCxnSpPr>
            <p:nvPr/>
          </p:nvCxnSpPr>
          <p:spPr>
            <a:xfrm flipV="1">
              <a:off x="5851478" y="311956"/>
              <a:ext cx="491455" cy="3003432"/>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25324051-FCEC-412D-50CC-F88A508A9008}"/>
                </a:ext>
              </a:extLst>
            </p:cNvPr>
            <p:cNvCxnSpPr>
              <a:cxnSpLocks/>
            </p:cNvCxnSpPr>
            <p:nvPr/>
          </p:nvCxnSpPr>
          <p:spPr>
            <a:xfrm flipV="1">
              <a:off x="5876852" y="871339"/>
              <a:ext cx="466081" cy="3003432"/>
            </a:xfrm>
            <a:prstGeom prst="straightConnector1">
              <a:avLst/>
            </a:prstGeom>
            <a:ln w="12700">
              <a:solidFill>
                <a:schemeClr val="accent1">
                  <a:lumMod val="75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89" name="Oval 88">
              <a:extLst>
                <a:ext uri="{FF2B5EF4-FFF2-40B4-BE49-F238E27FC236}">
                  <a16:creationId xmlns:a16="http://schemas.microsoft.com/office/drawing/2014/main" id="{6840491D-8C69-E219-7BFC-6102CBA11118}"/>
                </a:ext>
              </a:extLst>
            </p:cNvPr>
            <p:cNvSpPr>
              <a:spLocks noChangeAspect="1"/>
            </p:cNvSpPr>
            <p:nvPr/>
          </p:nvSpPr>
          <p:spPr>
            <a:xfrm>
              <a:off x="5750851" y="2185333"/>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0" name="Oval 89">
              <a:extLst>
                <a:ext uri="{FF2B5EF4-FFF2-40B4-BE49-F238E27FC236}">
                  <a16:creationId xmlns:a16="http://schemas.microsoft.com/office/drawing/2014/main" id="{8892BDB2-B14D-C08B-8507-342E57BC4E09}"/>
                </a:ext>
              </a:extLst>
            </p:cNvPr>
            <p:cNvSpPr>
              <a:spLocks noChangeAspect="1"/>
            </p:cNvSpPr>
            <p:nvPr/>
          </p:nvSpPr>
          <p:spPr>
            <a:xfrm>
              <a:off x="6197118" y="2171435"/>
              <a:ext cx="216000" cy="2160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91" name="TextBox 90">
            <a:extLst>
              <a:ext uri="{FF2B5EF4-FFF2-40B4-BE49-F238E27FC236}">
                <a16:creationId xmlns:a16="http://schemas.microsoft.com/office/drawing/2014/main" id="{C259DF40-11D3-E618-212B-322159E04725}"/>
              </a:ext>
            </a:extLst>
          </p:cNvPr>
          <p:cNvSpPr txBox="1"/>
          <p:nvPr/>
        </p:nvSpPr>
        <p:spPr>
          <a:xfrm>
            <a:off x="7222357" y="3858730"/>
            <a:ext cx="2774180" cy="38139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MLP-part</a:t>
            </a:r>
          </a:p>
        </p:txBody>
      </p:sp>
      <p:grpSp>
        <p:nvGrpSpPr>
          <p:cNvPr id="11" name="Group 10">
            <a:extLst>
              <a:ext uri="{FF2B5EF4-FFF2-40B4-BE49-F238E27FC236}">
                <a16:creationId xmlns:a16="http://schemas.microsoft.com/office/drawing/2014/main" id="{7FB0C6A7-EBA2-B754-4EBA-3688E11AC8B3}"/>
              </a:ext>
            </a:extLst>
          </p:cNvPr>
          <p:cNvGrpSpPr/>
          <p:nvPr/>
        </p:nvGrpSpPr>
        <p:grpSpPr>
          <a:xfrm>
            <a:off x="9267270" y="4815240"/>
            <a:ext cx="483540" cy="865904"/>
            <a:chOff x="9267270" y="4815240"/>
            <a:chExt cx="483540" cy="865904"/>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FBC93F7F-BB5D-7A1F-50A1-39C25ED65FAC}"/>
                    </a:ext>
                  </a:extLst>
                </p:cNvPr>
                <p:cNvSpPr txBox="1"/>
                <p:nvPr/>
              </p:nvSpPr>
              <p:spPr>
                <a:xfrm>
                  <a:off x="9267270" y="4815240"/>
                  <a:ext cx="474609" cy="3415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𝑀𝐿𝑃</m:t>
                            </m:r>
                          </m:sup>
                        </m:sSubSup>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4" name="TextBox 83">
                  <a:extLst>
                    <a:ext uri="{FF2B5EF4-FFF2-40B4-BE49-F238E27FC236}">
                      <a16:creationId xmlns:a16="http://schemas.microsoft.com/office/drawing/2014/main" id="{FBC93F7F-BB5D-7A1F-50A1-39C25ED65FAC}"/>
                    </a:ext>
                  </a:extLst>
                </p:cNvPr>
                <p:cNvSpPr txBox="1">
                  <a:spLocks noRot="1" noChangeAspect="1" noMove="1" noResize="1" noEditPoints="1" noAdjustHandles="1" noChangeArrowheads="1" noChangeShapeType="1" noTextEdit="1"/>
                </p:cNvSpPr>
                <p:nvPr/>
              </p:nvSpPr>
              <p:spPr>
                <a:xfrm>
                  <a:off x="9267270" y="4815240"/>
                  <a:ext cx="474609" cy="341568"/>
                </a:xfrm>
                <a:prstGeom prst="rect">
                  <a:avLst/>
                </a:prstGeom>
                <a:blipFill>
                  <a:blip r:embed="rId8"/>
                  <a:stretch>
                    <a:fillRect r="-205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A889B90-0071-1C0C-5DDD-D6B41D893745}"/>
                    </a:ext>
                  </a:extLst>
                </p:cNvPr>
                <p:cNvSpPr txBox="1"/>
                <p:nvPr/>
              </p:nvSpPr>
              <p:spPr>
                <a:xfrm>
                  <a:off x="9276201" y="5339576"/>
                  <a:ext cx="474609" cy="3415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𝑀𝐿𝑃</m:t>
                            </m:r>
                          </m:sup>
                        </m:sSubSup>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6" name="TextBox 95">
                  <a:extLst>
                    <a:ext uri="{FF2B5EF4-FFF2-40B4-BE49-F238E27FC236}">
                      <a16:creationId xmlns:a16="http://schemas.microsoft.com/office/drawing/2014/main" id="{9A889B90-0071-1C0C-5DDD-D6B41D893745}"/>
                    </a:ext>
                  </a:extLst>
                </p:cNvPr>
                <p:cNvSpPr txBox="1">
                  <a:spLocks noRot="1" noChangeAspect="1" noMove="1" noResize="1" noEditPoints="1" noAdjustHandles="1" noChangeArrowheads="1" noChangeShapeType="1" noTextEdit="1"/>
                </p:cNvSpPr>
                <p:nvPr/>
              </p:nvSpPr>
              <p:spPr>
                <a:xfrm>
                  <a:off x="9276201" y="5339576"/>
                  <a:ext cx="474609" cy="341568"/>
                </a:xfrm>
                <a:prstGeom prst="rect">
                  <a:avLst/>
                </a:prstGeom>
                <a:blipFill>
                  <a:blip r:embed="rId9"/>
                  <a:stretch>
                    <a:fillRect r="-23684"/>
                  </a:stretch>
                </a:blipFill>
              </p:spPr>
              <p:txBody>
                <a:bodyPr/>
                <a:lstStyle/>
                <a:p>
                  <a:r>
                    <a:rPr lang="en-GB">
                      <a:noFill/>
                    </a:rPr>
                    <a:t> </a:t>
                  </a:r>
                </a:p>
              </p:txBody>
            </p:sp>
          </mc:Fallback>
        </mc:AlternateContent>
      </p:grpSp>
      <p:sp>
        <p:nvSpPr>
          <p:cNvPr id="101" name="TextBox 100">
            <a:extLst>
              <a:ext uri="{FF2B5EF4-FFF2-40B4-BE49-F238E27FC236}">
                <a16:creationId xmlns:a16="http://schemas.microsoft.com/office/drawing/2014/main" id="{44B07B55-BCCB-64E4-4EA0-7B700ED1E7FF}"/>
              </a:ext>
            </a:extLst>
          </p:cNvPr>
          <p:cNvSpPr txBox="1"/>
          <p:nvPr/>
        </p:nvSpPr>
        <p:spPr>
          <a:xfrm>
            <a:off x="9205290" y="966908"/>
            <a:ext cx="2774180" cy="38139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MNL-part</a:t>
            </a:r>
          </a:p>
        </p:txBody>
      </p:sp>
    </p:spTree>
    <p:extLst>
      <p:ext uri="{BB962C8B-B14F-4D97-AF65-F5344CB8AC3E}">
        <p14:creationId xmlns:p14="http://schemas.microsoft.com/office/powerpoint/2010/main" val="281373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6060112"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Split data in a training and test set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Estimate linear-RUM MNL on the train data</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 Compute the Log-likelihood of the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test data</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given the model</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Scale the data</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We scale the variables going into the MLP-part </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We do not scale the variables going into the MNL-part </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Dummy code the choices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sp>
        <p:nvSpPr>
          <p:cNvPr id="14" name="TextBox 13">
            <a:extLst>
              <a:ext uri="{FF2B5EF4-FFF2-40B4-BE49-F238E27FC236}">
                <a16:creationId xmlns:a16="http://schemas.microsoft.com/office/drawing/2014/main" id="{3048A208-26FD-8788-6BAF-39B74983AFD1}"/>
              </a:ext>
            </a:extLst>
          </p:cNvPr>
          <p:cNvSpPr txBox="1"/>
          <p:nvPr/>
        </p:nvSpPr>
        <p:spPr>
          <a:xfrm>
            <a:off x="6434074" y="2499500"/>
            <a:ext cx="1973766" cy="423746"/>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 name="Picture 1">
            <a:extLst>
              <a:ext uri="{FF2B5EF4-FFF2-40B4-BE49-F238E27FC236}">
                <a16:creationId xmlns:a16="http://schemas.microsoft.com/office/drawing/2014/main" id="{81DF1274-C0F5-46F6-94DB-8ED348601597}"/>
              </a:ext>
            </a:extLst>
          </p:cNvPr>
          <p:cNvPicPr>
            <a:picLocks noChangeAspect="1"/>
          </p:cNvPicPr>
          <p:nvPr/>
        </p:nvPicPr>
        <p:blipFill>
          <a:blip r:embed="rId3"/>
          <a:stretch>
            <a:fillRect/>
          </a:stretch>
        </p:blipFill>
        <p:spPr>
          <a:xfrm>
            <a:off x="6590370" y="1742132"/>
            <a:ext cx="5400000" cy="1104361"/>
          </a:xfrm>
          <a:prstGeom prst="rect">
            <a:avLst/>
          </a:prstGeom>
        </p:spPr>
      </p:pic>
      <p:pic>
        <p:nvPicPr>
          <p:cNvPr id="7" name="Picture 6">
            <a:extLst>
              <a:ext uri="{FF2B5EF4-FFF2-40B4-BE49-F238E27FC236}">
                <a16:creationId xmlns:a16="http://schemas.microsoft.com/office/drawing/2014/main" id="{58C7F0F4-FB6F-4BEE-CE74-370E3DFB11C8}"/>
              </a:ext>
            </a:extLst>
          </p:cNvPr>
          <p:cNvPicPr>
            <a:picLocks noChangeAspect="1"/>
          </p:cNvPicPr>
          <p:nvPr/>
        </p:nvPicPr>
        <p:blipFill>
          <a:blip r:embed="rId4"/>
          <a:stretch>
            <a:fillRect/>
          </a:stretch>
        </p:blipFill>
        <p:spPr>
          <a:xfrm>
            <a:off x="6590370" y="3011019"/>
            <a:ext cx="5400000" cy="1773913"/>
          </a:xfrm>
          <a:prstGeom prst="rect">
            <a:avLst/>
          </a:prstGeom>
        </p:spPr>
      </p:pic>
    </p:spTree>
    <p:extLst>
      <p:ext uri="{BB962C8B-B14F-4D97-AF65-F5344CB8AC3E}">
        <p14:creationId xmlns:p14="http://schemas.microsoft.com/office/powerpoint/2010/main" val="41686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Limitation of theory-based DCM</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1" y="1080000"/>
            <a:ext cx="7519431" cy="338384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researcher needs to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a priori</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specify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functional form</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utility function: V</a:t>
            </a:r>
            <a:r>
              <a:rPr kumimoji="0" lang="en-GB" sz="1800" b="1"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f(x</a:t>
            </a:r>
            <a:r>
              <a:rPr kumimoji="0" lang="en-GB" sz="1800" b="1" i="1"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But the true DGP is unlikely to be found, considering the large number of potential specifications with interactions, nonlinearities, asymmetries,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24B5B3"/>
                </a:solidFill>
                <a:effectLst/>
                <a:uLnTx/>
                <a:uFillTx/>
                <a:latin typeface="Calibri" panose="020F0502020204030204"/>
                <a:ea typeface="+mn-ea"/>
                <a:cs typeface="+mn-cs"/>
              </a:rPr>
              <a:t>Machine Learning (ML) is the field of study that gives computers the ability to learn without being explicitly programmed.” – Arthur Samuel, 1959</a:t>
            </a:r>
          </a:p>
          <a:p>
            <a:pPr marL="1371600" marR="0" lvl="3"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srgbClr val="24B5B3"/>
              </a:solidFill>
              <a:effectLst/>
              <a:uLnTx/>
              <a:uFillTx/>
              <a:latin typeface="Calibri" panose="020F0502020204030204"/>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24B5B3"/>
                </a:solidFill>
                <a:effectLst/>
                <a:uLnTx/>
                <a:uFillTx/>
                <a:latin typeface="Calibri" panose="020F0502020204030204"/>
                <a:ea typeface="+mn-ea"/>
                <a:cs typeface="+mn-cs"/>
              </a:rPr>
              <a:t>MLPs can indeed overcome the ad-hoc-ness of specifying the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1026" name="Picture 2" descr="Inducing choice paralysis: how retailers bury customers in an avalanche of  options">
            <a:extLst>
              <a:ext uri="{FF2B5EF4-FFF2-40B4-BE49-F238E27FC236}">
                <a16:creationId xmlns:a16="http://schemas.microsoft.com/office/drawing/2014/main" id="{0EB8618E-3E7B-F78B-B6F9-9705B9D84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8513" y="1080000"/>
            <a:ext cx="3239418" cy="2328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understand icon">
            <a:extLst>
              <a:ext uri="{FF2B5EF4-FFF2-40B4-BE49-F238E27FC236}">
                <a16:creationId xmlns:a16="http://schemas.microsoft.com/office/drawing/2014/main" id="{5C88A86D-9564-2887-F54F-70922BEBCF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9953" y="2636644"/>
            <a:ext cx="1062159" cy="106215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EB1E91D-85E4-CC77-E772-54289BD848E3}"/>
              </a:ext>
            </a:extLst>
          </p:cNvPr>
          <p:cNvGrpSpPr/>
          <p:nvPr/>
        </p:nvGrpSpPr>
        <p:grpSpPr>
          <a:xfrm>
            <a:off x="715991" y="4270222"/>
            <a:ext cx="11240035" cy="2366920"/>
            <a:chOff x="715991" y="4270222"/>
            <a:chExt cx="11240035" cy="2366920"/>
          </a:xfrm>
        </p:grpSpPr>
        <p:sp>
          <p:nvSpPr>
            <p:cNvPr id="4" name="TextBox 3">
              <a:extLst>
                <a:ext uri="{FF2B5EF4-FFF2-40B4-BE49-F238E27FC236}">
                  <a16:creationId xmlns:a16="http://schemas.microsoft.com/office/drawing/2014/main" id="{BD300EBB-7C99-6698-D090-BC62832078F2}"/>
                </a:ext>
              </a:extLst>
            </p:cNvPr>
            <p:cNvSpPr txBox="1"/>
            <p:nvPr/>
          </p:nvSpPr>
          <p:spPr>
            <a:xfrm>
              <a:off x="715991" y="4580045"/>
              <a:ext cx="5380009" cy="2037063"/>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But, the ‘costs’ are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TOO</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high …</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give no behavioural or economic insight</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may violate behavioural intuition</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also involve parameter ( ad-hoc-ness)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5" name="Group 4">
              <a:extLst>
                <a:ext uri="{FF2B5EF4-FFF2-40B4-BE49-F238E27FC236}">
                  <a16:creationId xmlns:a16="http://schemas.microsoft.com/office/drawing/2014/main" id="{5A6D3F21-3689-C110-BCC2-9193C35382A5}"/>
                </a:ext>
              </a:extLst>
            </p:cNvPr>
            <p:cNvGrpSpPr/>
            <p:nvPr/>
          </p:nvGrpSpPr>
          <p:grpSpPr>
            <a:xfrm>
              <a:off x="7618627" y="4717808"/>
              <a:ext cx="1249378" cy="1919334"/>
              <a:chOff x="6762939" y="2736093"/>
              <a:chExt cx="1249378" cy="1919334"/>
            </a:xfrm>
          </p:grpSpPr>
          <p:sp>
            <p:nvSpPr>
              <p:cNvPr id="9" name="Right Arrow 8">
                <a:extLst>
                  <a:ext uri="{FF2B5EF4-FFF2-40B4-BE49-F238E27FC236}">
                    <a16:creationId xmlns:a16="http://schemas.microsoft.com/office/drawing/2014/main" id="{1FEB227E-FDE9-E6F2-7BBB-C1192894A303}"/>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understand icon">
                <a:extLst>
                  <a:ext uri="{FF2B5EF4-FFF2-40B4-BE49-F238E27FC236}">
                    <a16:creationId xmlns:a16="http://schemas.microsoft.com/office/drawing/2014/main" id="{359C62A0-3BC3-470C-DCC9-624ECFD078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F6BB13CA-8916-FABE-9090-5FFFC3706D88}"/>
                </a:ext>
              </a:extLst>
            </p:cNvPr>
            <p:cNvSpPr txBox="1"/>
            <p:nvPr/>
          </p:nvSpPr>
          <p:spPr>
            <a:xfrm>
              <a:off x="9026012" y="5871015"/>
              <a:ext cx="2930014" cy="763803"/>
            </a:xfrm>
            <a:prstGeom prst="roundRect">
              <a:avLst/>
            </a:prstGeom>
            <a:solidFill>
              <a:schemeClr val="accent4">
                <a:lumMod val="20000"/>
                <a:lumOff val="80000"/>
              </a:schemeClr>
            </a:solidFill>
            <a:ln>
              <a:solidFill>
                <a:srgbClr val="24B5B3"/>
              </a:solidFill>
            </a:ln>
          </p:spPr>
          <p:txBody>
            <a:bodyPr wrap="square" rtlCol="0">
              <a:noAutofit/>
            </a:bodyPr>
            <a:lstStyle>
              <a:defPPr>
                <a:defRPr lang="nl-NL"/>
              </a:defPPr>
              <a:lvl1pPr defTabSz="904875">
                <a:tabLst>
                  <a:tab pos="715963" algn="l"/>
                  <a:tab pos="3228975" algn="l"/>
                </a:tabLst>
                <a:defRPr>
                  <a:solidFill>
                    <a:srgbClr val="24B5B3"/>
                  </a:solidFill>
                  <a:cs typeface="Calibri" panose="020F0502020204030204" pitchFamily="34" charset="0"/>
                </a:defRPr>
              </a:lvl1pPr>
            </a:lstStyle>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Utility-based ML</a:t>
              </a: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(aka hybrid choice models)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p:txBody>
        </p:sp>
        <p:pic>
          <p:nvPicPr>
            <p:cNvPr id="1028" name="Picture 4" descr="Too much balance memes busy be balanced out with imbalance memes :  r/thanosdidnothingwrong">
              <a:extLst>
                <a:ext uri="{FF2B5EF4-FFF2-40B4-BE49-F238E27FC236}">
                  <a16:creationId xmlns:a16="http://schemas.microsoft.com/office/drawing/2014/main" id="{EF3D1DFA-1B2A-F7C5-CD7F-C24D3E6B5F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8063" y="4747303"/>
              <a:ext cx="1518827" cy="17633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E89929F-3E76-D9D5-45FD-9A6E004F8AAB}"/>
                </a:ext>
              </a:extLst>
            </p:cNvPr>
            <p:cNvSpPr txBox="1"/>
            <p:nvPr/>
          </p:nvSpPr>
          <p:spPr>
            <a:xfrm>
              <a:off x="9026012" y="4270222"/>
              <a:ext cx="2930014" cy="1245675"/>
            </a:xfrm>
            <a:prstGeom prst="roundRect">
              <a:avLst/>
            </a:prstGeom>
            <a:solidFill>
              <a:schemeClr val="accent4">
                <a:lumMod val="20000"/>
                <a:lumOff val="80000"/>
              </a:schemeClr>
            </a:solidFill>
            <a:ln>
              <a:solidFill>
                <a:srgbClr val="24B5B3"/>
              </a:solidFill>
            </a:ln>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“We need to strike a balance between model performance and behavioural insights”</a:t>
              </a:r>
            </a:p>
          </p:txBody>
        </p:sp>
      </p:grpSp>
    </p:spTree>
    <p:extLst>
      <p:ext uri="{BB962C8B-B14F-4D97-AF65-F5344CB8AC3E}">
        <p14:creationId xmlns:p14="http://schemas.microsoft.com/office/powerpoint/2010/main" val="249752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6060112"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Split data in a training and test set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Estimate linear-RUM MNL on the train data</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 Compute the Log-likelihood of the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test data</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given the model</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Scale the data</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We scale the variables going into the MLP-part </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rPr>
              <a:t>We do not scale the variables going into the MNL-part </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Dummy code the choices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Create convert data into tensors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2" name="Picture 1">
            <a:extLst>
              <a:ext uri="{FF2B5EF4-FFF2-40B4-BE49-F238E27FC236}">
                <a16:creationId xmlns:a16="http://schemas.microsoft.com/office/drawing/2014/main" id="{80C42AD6-CE52-85E8-1A87-346E0ADBCB00}"/>
              </a:ext>
            </a:extLst>
          </p:cNvPr>
          <p:cNvPicPr>
            <a:picLocks noChangeAspect="1"/>
          </p:cNvPicPr>
          <p:nvPr/>
        </p:nvPicPr>
        <p:blipFill>
          <a:blip r:embed="rId3"/>
          <a:stretch>
            <a:fillRect/>
          </a:stretch>
        </p:blipFill>
        <p:spPr>
          <a:xfrm>
            <a:off x="6590370" y="1742132"/>
            <a:ext cx="5400000" cy="1104361"/>
          </a:xfrm>
          <a:prstGeom prst="rect">
            <a:avLst/>
          </a:prstGeom>
        </p:spPr>
      </p:pic>
      <p:pic>
        <p:nvPicPr>
          <p:cNvPr id="7" name="Picture 6">
            <a:extLst>
              <a:ext uri="{FF2B5EF4-FFF2-40B4-BE49-F238E27FC236}">
                <a16:creationId xmlns:a16="http://schemas.microsoft.com/office/drawing/2014/main" id="{3E987589-585C-B1BF-2F17-F17DF95328DB}"/>
              </a:ext>
            </a:extLst>
          </p:cNvPr>
          <p:cNvPicPr>
            <a:picLocks noChangeAspect="1"/>
          </p:cNvPicPr>
          <p:nvPr/>
        </p:nvPicPr>
        <p:blipFill>
          <a:blip r:embed="rId4"/>
          <a:stretch>
            <a:fillRect/>
          </a:stretch>
        </p:blipFill>
        <p:spPr>
          <a:xfrm>
            <a:off x="6590370" y="3011019"/>
            <a:ext cx="5400000" cy="1773913"/>
          </a:xfrm>
          <a:prstGeom prst="rect">
            <a:avLst/>
          </a:prstGeom>
        </p:spPr>
      </p:pic>
      <p:pic>
        <p:nvPicPr>
          <p:cNvPr id="9" name="Picture 8">
            <a:extLst>
              <a:ext uri="{FF2B5EF4-FFF2-40B4-BE49-F238E27FC236}">
                <a16:creationId xmlns:a16="http://schemas.microsoft.com/office/drawing/2014/main" id="{F93F6A1E-0B36-1681-EEB3-CBED9C2824EF}"/>
              </a:ext>
            </a:extLst>
          </p:cNvPr>
          <p:cNvPicPr>
            <a:picLocks noChangeAspect="1"/>
          </p:cNvPicPr>
          <p:nvPr/>
        </p:nvPicPr>
        <p:blipFill>
          <a:blip r:embed="rId5"/>
          <a:stretch>
            <a:fillRect/>
          </a:stretch>
        </p:blipFill>
        <p:spPr>
          <a:xfrm>
            <a:off x="6590370" y="4949458"/>
            <a:ext cx="5400000" cy="1523311"/>
          </a:xfrm>
          <a:prstGeom prst="rect">
            <a:avLst/>
          </a:prstGeom>
        </p:spPr>
      </p:pic>
    </p:spTree>
    <p:extLst>
      <p:ext uri="{BB962C8B-B14F-4D97-AF65-F5344CB8AC3E}">
        <p14:creationId xmlns:p14="http://schemas.microsoft.com/office/powerpoint/2010/main" val="703821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6060112"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Split data in a training and test set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Estimate linear-RUM MNL on the train data</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 Compute the Log-likelihood of the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test data</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given the model</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Scale the data</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We scale the variables going into the MLP-part </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We do not scale the variables going into the MNL-part </a:t>
            </a:r>
          </a:p>
          <a:p>
            <a:pPr marL="36195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Dummy code the choices  </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Same as before</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Create convert data into tensors </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47650" marR="0" lvl="1" indent="-342900" algn="l" defTabSz="914400" rtl="0" eaLnBrk="1" fontAlgn="auto" latinLnBrk="0" hangingPunct="1">
              <a:lnSpc>
                <a:spcPct val="100000"/>
              </a:lnSpc>
              <a:spcBef>
                <a:spcPts val="0"/>
              </a:spcBef>
              <a:spcAft>
                <a:spcPts val="0"/>
              </a:spcAft>
              <a:buClrTx/>
              <a:buSzTx/>
              <a:buFont typeface="+mj-lt"/>
              <a:buAutoNum type="arabicPeriod"/>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Put data train and test data in a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DataLoader</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11" name="Picture 10">
            <a:extLst>
              <a:ext uri="{FF2B5EF4-FFF2-40B4-BE49-F238E27FC236}">
                <a16:creationId xmlns:a16="http://schemas.microsoft.com/office/drawing/2014/main" id="{489B235C-DBBF-3880-207B-F8BD6C866CD4}"/>
              </a:ext>
            </a:extLst>
          </p:cNvPr>
          <p:cNvPicPr>
            <a:picLocks noChangeAspect="1"/>
          </p:cNvPicPr>
          <p:nvPr/>
        </p:nvPicPr>
        <p:blipFill>
          <a:blip r:embed="rId3"/>
          <a:stretch>
            <a:fillRect/>
          </a:stretch>
        </p:blipFill>
        <p:spPr>
          <a:xfrm>
            <a:off x="6622585" y="1481678"/>
            <a:ext cx="5400000" cy="3126838"/>
          </a:xfrm>
          <a:prstGeom prst="rect">
            <a:avLst/>
          </a:prstGeom>
        </p:spPr>
      </p:pic>
    </p:spTree>
    <p:extLst>
      <p:ext uri="{BB962C8B-B14F-4D97-AF65-F5344CB8AC3E}">
        <p14:creationId xmlns:p14="http://schemas.microsoft.com/office/powerpoint/2010/main" val="2837974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3818546"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7"/>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Create the model!</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 new model class is created</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For MNL-part:</a:t>
            </a:r>
          </a:p>
          <a:p>
            <a:pPr marL="1162050" marR="0" lvl="3"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Linear function for βs</a:t>
            </a:r>
          </a:p>
          <a:p>
            <a:pPr marL="1162050" marR="0" lvl="3"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Separate params for ASCs</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For MLP-part:</a:t>
            </a:r>
          </a:p>
          <a:p>
            <a:pPr marL="1162050" marR="0" lvl="3"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3 fully Connected layers</a:t>
            </a:r>
          </a:p>
          <a:p>
            <a:pPr marL="1162050" marR="0" lvl="3"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Output size last layer = 3</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 the Forward function, the “utilities” are computed using the initialised building blocks</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Utilities are summed and returned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7" name="Picture 6">
            <a:extLst>
              <a:ext uri="{FF2B5EF4-FFF2-40B4-BE49-F238E27FC236}">
                <a16:creationId xmlns:a16="http://schemas.microsoft.com/office/drawing/2014/main" id="{4AD38AA5-4641-4710-9894-4E413300CEE1}"/>
              </a:ext>
            </a:extLst>
          </p:cNvPr>
          <p:cNvPicPr>
            <a:picLocks noChangeAspect="1"/>
          </p:cNvPicPr>
          <p:nvPr/>
        </p:nvPicPr>
        <p:blipFill>
          <a:blip r:embed="rId3"/>
          <a:stretch>
            <a:fillRect/>
          </a:stretch>
        </p:blipFill>
        <p:spPr>
          <a:xfrm>
            <a:off x="4661209" y="1163756"/>
            <a:ext cx="7095422" cy="5494120"/>
          </a:xfrm>
          <a:prstGeom prst="rect">
            <a:avLst/>
          </a:prstGeom>
        </p:spPr>
      </p:pic>
      <p:sp>
        <p:nvSpPr>
          <p:cNvPr id="2" name="Rounded Rectangle 1">
            <a:extLst>
              <a:ext uri="{FF2B5EF4-FFF2-40B4-BE49-F238E27FC236}">
                <a16:creationId xmlns:a16="http://schemas.microsoft.com/office/drawing/2014/main" id="{E1618CA7-4FDA-A97F-F188-91762A9B560F}"/>
              </a:ext>
            </a:extLst>
          </p:cNvPr>
          <p:cNvSpPr/>
          <p:nvPr/>
        </p:nvSpPr>
        <p:spPr>
          <a:xfrm>
            <a:off x="5175504" y="1746504"/>
            <a:ext cx="5989320" cy="1005840"/>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a:extLst>
              <a:ext uri="{FF2B5EF4-FFF2-40B4-BE49-F238E27FC236}">
                <a16:creationId xmlns:a16="http://schemas.microsoft.com/office/drawing/2014/main" id="{C2C8B5AD-A5E5-F807-EBE6-8F0B253ECFEF}"/>
              </a:ext>
            </a:extLst>
          </p:cNvPr>
          <p:cNvSpPr/>
          <p:nvPr/>
        </p:nvSpPr>
        <p:spPr>
          <a:xfrm>
            <a:off x="5175504" y="2816352"/>
            <a:ext cx="5989320" cy="704088"/>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BAA8170E-73F6-F546-2A11-03F98EB49F60}"/>
              </a:ext>
            </a:extLst>
          </p:cNvPr>
          <p:cNvSpPr/>
          <p:nvPr/>
        </p:nvSpPr>
        <p:spPr>
          <a:xfrm>
            <a:off x="4809744" y="3616974"/>
            <a:ext cx="6876288" cy="3040902"/>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08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5" end="5"/>
                                            </p:txEl>
                                          </p:spTgt>
                                        </p:tgtEl>
                                        <p:attrNameLst>
                                          <p:attrName>style.visibility</p:attrName>
                                        </p:attrNameLst>
                                      </p:cBhvr>
                                      <p:to>
                                        <p:strVal val="visible"/>
                                      </p:to>
                                    </p:set>
                                    <p:animEffect transition="in" filter="fade">
                                      <p:cBhvr>
                                        <p:cTn id="10" dur="500"/>
                                        <p:tgtEl>
                                          <p:spTgt spid="10">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animEffect transition="in" filter="fade">
                                      <p:cBhvr>
                                        <p:cTn id="13" dur="500"/>
                                        <p:tgtEl>
                                          <p:spTgt spid="10">
                                            <p:txEl>
                                              <p:pRg st="6" end="6"/>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animEffect transition="in" filter="fade">
                                      <p:cBhvr>
                                        <p:cTn id="21" dur="500"/>
                                        <p:tgtEl>
                                          <p:spTgt spid="10">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9" end="9"/>
                                            </p:txEl>
                                          </p:spTgt>
                                        </p:tgtEl>
                                        <p:attrNameLst>
                                          <p:attrName>style.visibility</p:attrName>
                                        </p:attrNameLst>
                                      </p:cBhvr>
                                      <p:to>
                                        <p:strVal val="visible"/>
                                      </p:to>
                                    </p:set>
                                    <p:animEffect transition="in" filter="fade">
                                      <p:cBhvr>
                                        <p:cTn id="24" dur="500"/>
                                        <p:tgtEl>
                                          <p:spTgt spid="10">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animEffect transition="in" filter="fade">
                                      <p:cBhvr>
                                        <p:cTn id="27" dur="500"/>
                                        <p:tgtEl>
                                          <p:spTgt spid="10">
                                            <p:txEl>
                                              <p:pRg st="10" end="1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12" end="12"/>
                                            </p:txEl>
                                          </p:spTgt>
                                        </p:tgtEl>
                                        <p:attrNameLst>
                                          <p:attrName>style.visibility</p:attrName>
                                        </p:attrNameLst>
                                      </p:cBhvr>
                                      <p:to>
                                        <p:strVal val="visible"/>
                                      </p:to>
                                    </p:set>
                                    <p:animEffect transition="in" filter="fade">
                                      <p:cBhvr>
                                        <p:cTn id="35" dur="500"/>
                                        <p:tgtEl>
                                          <p:spTgt spid="10">
                                            <p:txEl>
                                              <p:pRg st="12" end="1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14" end="14"/>
                                            </p:txEl>
                                          </p:spTgt>
                                        </p:tgtEl>
                                        <p:attrNameLst>
                                          <p:attrName>style.visibility</p:attrName>
                                        </p:attrNameLst>
                                      </p:cBhvr>
                                      <p:to>
                                        <p:strVal val="visible"/>
                                      </p:to>
                                    </p:set>
                                    <p:animEffect transition="in" filter="fade">
                                      <p:cBhvr>
                                        <p:cTn id="41" dur="500"/>
                                        <p:tgtEl>
                                          <p:spTgt spid="1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1404000"/>
            <a:ext cx="3818546"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7"/>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Training!</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7"/>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optimisatio</a:t>
            </a:r>
            <a:r>
              <a:rPr kumimoji="0" lang="en-GB" sz="1800" b="0" i="0" u="none" strike="noStrike" kern="1200" cap="none" spc="0" normalizeH="0" baseline="0" noProof="0" dirty="0">
                <a:ln>
                  <a:noFill/>
                </a:ln>
                <a:solidFill>
                  <a:prstClr val="black"/>
                </a:solidFill>
                <a:effectLst/>
                <a:uLnTx/>
                <a:uFillTx/>
                <a:latin typeface="Calibri"/>
                <a:ea typeface="+mn-ea"/>
                <a:cs typeface="+mn-cs"/>
              </a:rPr>
              <a:t>n is more manually coded, compared to e.g. training an MLP in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sk</a:t>
            </a:r>
            <a:r>
              <a:rPr kumimoji="0" lang="en-GB" sz="1800" b="0" i="0" u="none" strike="noStrike" kern="1200" cap="none" spc="0" normalizeH="0" baseline="0" noProof="0" dirty="0">
                <a:ln>
                  <a:noFill/>
                </a:ln>
                <a:solidFill>
                  <a:prstClr val="black"/>
                </a:solidFill>
                <a:effectLst/>
                <a:uLnTx/>
                <a:uFillTx/>
                <a:latin typeface="Calibri"/>
                <a:ea typeface="+mn-ea"/>
                <a:cs typeface="+mn-cs"/>
              </a:rPr>
              <a:t>-learn or estimating a theory-driven choice model using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biogeme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Performance on the test set is evaluated after each epoch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2" name="Picture 1">
            <a:extLst>
              <a:ext uri="{FF2B5EF4-FFF2-40B4-BE49-F238E27FC236}">
                <a16:creationId xmlns:a16="http://schemas.microsoft.com/office/drawing/2014/main" id="{13233E0F-63B6-02EE-1673-B524012A5E50}"/>
              </a:ext>
            </a:extLst>
          </p:cNvPr>
          <p:cNvPicPr>
            <a:picLocks noChangeAspect="1"/>
          </p:cNvPicPr>
          <p:nvPr/>
        </p:nvPicPr>
        <p:blipFill>
          <a:blip r:embed="rId3"/>
          <a:stretch>
            <a:fillRect/>
          </a:stretch>
        </p:blipFill>
        <p:spPr>
          <a:xfrm>
            <a:off x="6096000" y="1163756"/>
            <a:ext cx="4888625" cy="5473433"/>
          </a:xfrm>
          <a:prstGeom prst="rect">
            <a:avLst/>
          </a:prstGeom>
        </p:spPr>
      </p:pic>
      <p:grpSp>
        <p:nvGrpSpPr>
          <p:cNvPr id="9" name="Group 8">
            <a:extLst>
              <a:ext uri="{FF2B5EF4-FFF2-40B4-BE49-F238E27FC236}">
                <a16:creationId xmlns:a16="http://schemas.microsoft.com/office/drawing/2014/main" id="{015EBABA-81CA-19B3-7A07-454071C11935}"/>
              </a:ext>
            </a:extLst>
          </p:cNvPr>
          <p:cNvGrpSpPr/>
          <p:nvPr/>
        </p:nvGrpSpPr>
        <p:grpSpPr>
          <a:xfrm>
            <a:off x="6172200" y="1481328"/>
            <a:ext cx="4812425" cy="3026664"/>
            <a:chOff x="6172200" y="1481328"/>
            <a:chExt cx="4812425" cy="3026664"/>
          </a:xfrm>
        </p:grpSpPr>
        <p:sp>
          <p:nvSpPr>
            <p:cNvPr id="7" name="Rounded Rectangle 6">
              <a:extLst>
                <a:ext uri="{FF2B5EF4-FFF2-40B4-BE49-F238E27FC236}">
                  <a16:creationId xmlns:a16="http://schemas.microsoft.com/office/drawing/2014/main" id="{E628E096-97CD-AF39-7733-4D92328D90B7}"/>
                </a:ext>
              </a:extLst>
            </p:cNvPr>
            <p:cNvSpPr/>
            <p:nvPr/>
          </p:nvSpPr>
          <p:spPr>
            <a:xfrm>
              <a:off x="6172200" y="1682496"/>
              <a:ext cx="2834640" cy="2825496"/>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AB57A02-3440-5C43-B37A-93D372CB2168}"/>
                </a:ext>
              </a:extLst>
            </p:cNvPr>
            <p:cNvSpPr txBox="1"/>
            <p:nvPr/>
          </p:nvSpPr>
          <p:spPr>
            <a:xfrm>
              <a:off x="9390888" y="1481328"/>
              <a:ext cx="1593737" cy="93268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Mini batches are taken from the </a:t>
              </a:r>
              <a:r>
                <a:rPr kumimoji="0" lang="en-GB" sz="1800" b="0" i="0" u="none" strike="noStrike" kern="1200" cap="none" spc="0" normalizeH="0" baseline="0" noProof="0" dirty="0" err="1">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dataloader</a:t>
              </a: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sp>
        <p:nvSpPr>
          <p:cNvPr id="11" name="Rounded Rectangle 10">
            <a:extLst>
              <a:ext uri="{FF2B5EF4-FFF2-40B4-BE49-F238E27FC236}">
                <a16:creationId xmlns:a16="http://schemas.microsoft.com/office/drawing/2014/main" id="{80C93A69-83C6-C55E-5D1C-BD60A7A69923}"/>
              </a:ext>
            </a:extLst>
          </p:cNvPr>
          <p:cNvSpPr/>
          <p:nvPr/>
        </p:nvSpPr>
        <p:spPr>
          <a:xfrm>
            <a:off x="6172200" y="4636578"/>
            <a:ext cx="4507992" cy="1416750"/>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27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animEffect transition="in" filter="fade">
                                      <p:cBhvr>
                                        <p:cTn id="15" dur="500"/>
                                        <p:tgtEl>
                                          <p:spTgt spid="10">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720000" y="1404000"/>
                <a:ext cx="5376000"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Results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model performance of the L-MNL model is in line with expectations: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𝑀𝑁𝐿</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𝑀𝑁𝐿</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𝑀𝑁𝐿</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𝑀𝐿𝑃</m:t>
                          </m:r>
                        </m:sup>
                      </m:sSubSup>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20000" y="1404000"/>
                <a:ext cx="5376000" cy="5157344"/>
              </a:xfrm>
              <a:prstGeom prst="rect">
                <a:avLst/>
              </a:prstGeom>
              <a:blipFill>
                <a:blip r:embed="rId3"/>
                <a:stretch>
                  <a:fillRect l="-941" t="-491"/>
                </a:stretch>
              </a:blipFill>
            </p:spPr>
            <p:txBody>
              <a:bodyPr/>
              <a:lstStyle/>
              <a:p>
                <a:r>
                  <a:rPr lang="en-GB">
                    <a:noFill/>
                  </a:rPr>
                  <a:t> </a:t>
                </a:r>
              </a:p>
            </p:txBody>
          </p:sp>
        </mc:Fallback>
      </mc:AlternateContent>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8" name="Picture 7">
            <a:extLst>
              <a:ext uri="{FF2B5EF4-FFF2-40B4-BE49-F238E27FC236}">
                <a16:creationId xmlns:a16="http://schemas.microsoft.com/office/drawing/2014/main" id="{29EB2510-9AB5-7F60-9303-A3C0D38F99B4}"/>
              </a:ext>
            </a:extLst>
          </p:cNvPr>
          <p:cNvPicPr>
            <a:picLocks noChangeAspect="1"/>
          </p:cNvPicPr>
          <p:nvPr/>
        </p:nvPicPr>
        <p:blipFill>
          <a:blip r:embed="rId4"/>
          <a:stretch>
            <a:fillRect/>
          </a:stretch>
        </p:blipFill>
        <p:spPr>
          <a:xfrm>
            <a:off x="6357564" y="1035170"/>
            <a:ext cx="5114436" cy="2639019"/>
          </a:xfrm>
          <a:prstGeom prst="rect">
            <a:avLst/>
          </a:prstGeom>
        </p:spPr>
      </p:pic>
      <p:pic>
        <p:nvPicPr>
          <p:cNvPr id="13" name="Picture 12">
            <a:extLst>
              <a:ext uri="{FF2B5EF4-FFF2-40B4-BE49-F238E27FC236}">
                <a16:creationId xmlns:a16="http://schemas.microsoft.com/office/drawing/2014/main" id="{68E3046C-8740-D2E8-6BA8-98BD34383DF4}"/>
              </a:ext>
            </a:extLst>
          </p:cNvPr>
          <p:cNvPicPr>
            <a:picLocks noChangeAspect="1"/>
          </p:cNvPicPr>
          <p:nvPr/>
        </p:nvPicPr>
        <p:blipFill>
          <a:blip r:embed="rId5"/>
          <a:stretch>
            <a:fillRect/>
          </a:stretch>
        </p:blipFill>
        <p:spPr>
          <a:xfrm>
            <a:off x="6393202" y="3664924"/>
            <a:ext cx="5114436" cy="2691426"/>
          </a:xfrm>
          <a:prstGeom prst="rect">
            <a:avLst/>
          </a:prstGeom>
        </p:spPr>
      </p:pic>
    </p:spTree>
    <p:extLst>
      <p:ext uri="{BB962C8B-B14F-4D97-AF65-F5344CB8AC3E}">
        <p14:creationId xmlns:p14="http://schemas.microsoft.com/office/powerpoint/2010/main" val="2052034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720000" y="1404000"/>
                <a:ext cx="5376000"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Results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model performance of the L-MNL model is in line with expectations: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𝑀𝑁𝐿</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𝑀𝑁𝐿</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𝑀𝑁𝐿</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𝑀𝐿𝑃</m:t>
                          </m:r>
                        </m:sup>
                      </m:sSubSup>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Marginal utilities vary across model runs</a:t>
                </a: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taste heterogeneity!</a:t>
                </a: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Marginal utilities have the expected signs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20000" y="1404000"/>
                <a:ext cx="5376000" cy="5157344"/>
              </a:xfrm>
              <a:prstGeom prst="rect">
                <a:avLst/>
              </a:prstGeom>
              <a:blipFill>
                <a:blip r:embed="rId3"/>
                <a:stretch>
                  <a:fillRect l="-941" t="-491"/>
                </a:stretch>
              </a:blipFill>
            </p:spPr>
            <p:txBody>
              <a:bodyPr/>
              <a:lstStyle/>
              <a:p>
                <a:r>
                  <a:rPr lang="en-GB">
                    <a:noFill/>
                  </a:rPr>
                  <a:t> </a:t>
                </a:r>
              </a:p>
            </p:txBody>
          </p:sp>
        </mc:Fallback>
      </mc:AlternateContent>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2" name="Picture 1">
            <a:extLst>
              <a:ext uri="{FF2B5EF4-FFF2-40B4-BE49-F238E27FC236}">
                <a16:creationId xmlns:a16="http://schemas.microsoft.com/office/drawing/2014/main" id="{E9112718-E1FC-D1F3-0408-607BA90D2003}"/>
              </a:ext>
            </a:extLst>
          </p:cNvPr>
          <p:cNvPicPr>
            <a:picLocks noChangeAspect="1"/>
          </p:cNvPicPr>
          <p:nvPr/>
        </p:nvPicPr>
        <p:blipFill>
          <a:blip r:embed="rId4"/>
          <a:stretch>
            <a:fillRect/>
          </a:stretch>
        </p:blipFill>
        <p:spPr>
          <a:xfrm>
            <a:off x="6111815" y="1106527"/>
            <a:ext cx="5864669" cy="5614948"/>
          </a:xfrm>
          <a:prstGeom prst="rect">
            <a:avLst/>
          </a:prstGeom>
        </p:spPr>
      </p:pic>
    </p:spTree>
    <p:extLst>
      <p:ext uri="{BB962C8B-B14F-4D97-AF65-F5344CB8AC3E}">
        <p14:creationId xmlns:p14="http://schemas.microsoft.com/office/powerpoint/2010/main" val="4279282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720000" y="1404000"/>
                <a:ext cx="5376000"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Results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model performance of the L-MNL model is in line with expectations: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𝑀𝑁𝐿</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𝑀𝑁𝐿</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𝑀𝑁𝐿</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𝐿𝐿</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𝑡𝑒𝑠𝑡</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𝑀𝐿𝑃</m:t>
                          </m:r>
                        </m:sup>
                      </m:sSubSup>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Marginal utilities vary across model runs</a:t>
                </a:r>
              </a:p>
              <a:p>
                <a:pPr marL="457200" marR="0" lvl="2"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taste heterogeneity!</a:t>
                </a:r>
              </a:p>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Marginal utilities have the expected signs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VTT varies considerably across runs as well</a:t>
                </a:r>
              </a:p>
              <a:p>
                <a:pPr marL="742950" marR="0" lvl="2" indent="-28575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2" indent="-28575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Which VTT should be used for appraisal? Mean?</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20000" y="1404000"/>
                <a:ext cx="5376000" cy="5157344"/>
              </a:xfrm>
              <a:prstGeom prst="rect">
                <a:avLst/>
              </a:prstGeom>
              <a:blipFill>
                <a:blip r:embed="rId3"/>
                <a:stretch>
                  <a:fillRect l="-941" t="-491"/>
                </a:stretch>
              </a:blipFill>
            </p:spPr>
            <p:txBody>
              <a:bodyPr/>
              <a:lstStyle/>
              <a:p>
                <a:r>
                  <a:rPr lang="en-GB">
                    <a:noFill/>
                  </a:rPr>
                  <a:t> </a:t>
                </a:r>
              </a:p>
            </p:txBody>
          </p:sp>
        </mc:Fallback>
      </mc:AlternateContent>
      <p:sp>
        <p:nvSpPr>
          <p:cNvPr id="12" name="Title 1">
            <a:extLst>
              <a:ext uri="{FF2B5EF4-FFF2-40B4-BE49-F238E27FC236}">
                <a16:creationId xmlns:a16="http://schemas.microsoft.com/office/drawing/2014/main" id="{43E7F5C2-03C4-1855-ACC2-148BF6C467C2}"/>
              </a:ext>
            </a:extLst>
          </p:cNvPr>
          <p:cNvSpPr>
            <a:spLocks noGrp="1"/>
          </p:cNvSpPr>
          <p:nvPr>
            <p:ph type="title"/>
          </p:nvPr>
        </p:nvSpPr>
        <p:spPr>
          <a:xfrm>
            <a:off x="715992" y="136525"/>
            <a:ext cx="10791646" cy="898645"/>
          </a:xfrm>
        </p:spPr>
        <p:txBody>
          <a:bodyPr>
            <a:normAutofit/>
          </a:bodyPr>
          <a:lstStyle/>
          <a:p>
            <a:r>
              <a:rPr lang="en-US" sz="4000" dirty="0">
                <a:cs typeface="Times New Roman" panose="02020603050405020304" pitchFamily="18" charset="0"/>
                <a:sym typeface="Wingdings" panose="05000000000000000000" pitchFamily="2" charset="2"/>
              </a:rPr>
              <a:t>Empirical example L-MNL model</a:t>
            </a:r>
          </a:p>
        </p:txBody>
      </p:sp>
      <p:pic>
        <p:nvPicPr>
          <p:cNvPr id="7" name="Picture 6">
            <a:extLst>
              <a:ext uri="{FF2B5EF4-FFF2-40B4-BE49-F238E27FC236}">
                <a16:creationId xmlns:a16="http://schemas.microsoft.com/office/drawing/2014/main" id="{2418B027-A31A-07B0-CC83-A432B8AA5557}"/>
              </a:ext>
            </a:extLst>
          </p:cNvPr>
          <p:cNvPicPr>
            <a:picLocks noChangeAspect="1"/>
          </p:cNvPicPr>
          <p:nvPr/>
        </p:nvPicPr>
        <p:blipFill>
          <a:blip r:embed="rId4"/>
          <a:stretch>
            <a:fillRect/>
          </a:stretch>
        </p:blipFill>
        <p:spPr>
          <a:xfrm>
            <a:off x="6444716" y="1720157"/>
            <a:ext cx="5556407" cy="4508627"/>
          </a:xfrm>
          <a:prstGeom prst="rect">
            <a:avLst/>
          </a:prstGeom>
        </p:spPr>
      </p:pic>
    </p:spTree>
    <p:extLst>
      <p:ext uri="{BB962C8B-B14F-4D97-AF65-F5344CB8AC3E}">
        <p14:creationId xmlns:p14="http://schemas.microsoft.com/office/powerpoint/2010/main" val="2760069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chor="ctr">
            <a:normAutofit/>
          </a:bodyPr>
          <a:lstStyle/>
          <a:p>
            <a:pPr marL="358775" indent="-358775">
              <a:tabLst>
                <a:tab pos="3314700" algn="l"/>
              </a:tabLst>
            </a:pPr>
            <a:endParaRPr lang="en-GB" sz="2000" dirty="0"/>
          </a:p>
          <a:p>
            <a:pPr marL="0" indent="0" algn="ctr">
              <a:buNone/>
            </a:pPr>
            <a:r>
              <a:rPr lang="en-US" sz="4000" dirty="0">
                <a:cs typeface="Times New Roman" panose="02020603050405020304" pitchFamily="18" charset="0"/>
                <a:sym typeface="Wingdings" panose="05000000000000000000" pitchFamily="2" charset="2"/>
              </a:rPr>
              <a:t>SHAP values</a:t>
            </a:r>
            <a:endParaRPr lang="en-US" sz="1800" dirty="0">
              <a:cs typeface="Times New Roman" panose="02020603050405020304" pitchFamily="18"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37</a:t>
            </a:fld>
            <a:endParaRPr lang="nl-NL">
              <a:solidFill>
                <a:prstClr val="black">
                  <a:tint val="75000"/>
                </a:prstClr>
              </a:solidFill>
            </a:endParaRPr>
          </a:p>
        </p:txBody>
      </p:sp>
      <p:sp>
        <p:nvSpPr>
          <p:cNvPr id="5" name="TextBox 4"/>
          <p:cNvSpPr txBox="1"/>
          <p:nvPr/>
        </p:nvSpPr>
        <p:spPr>
          <a:xfrm>
            <a:off x="1631504" y="4581128"/>
            <a:ext cx="8856984" cy="615553"/>
          </a:xfrm>
          <a:prstGeom prst="rect">
            <a:avLst/>
          </a:prstGeom>
          <a:noFill/>
        </p:spPr>
        <p:txBody>
          <a:bodyPr wrap="square" rtlCol="0">
            <a:spAutoFit/>
          </a:bodyPr>
          <a:lstStyle/>
          <a:p>
            <a:r>
              <a:rPr lang="en-GB" sz="1600" i="1" dirty="0"/>
              <a:t>Further reading see:</a:t>
            </a:r>
          </a:p>
          <a:p>
            <a:r>
              <a:rPr lang="en-GB" dirty="0"/>
              <a:t>Molnar, C. (2020). </a:t>
            </a:r>
            <a:r>
              <a:rPr lang="en-GB" i="1" dirty="0"/>
              <a:t>Interpretable machine learning</a:t>
            </a:r>
            <a:r>
              <a:rPr lang="en-GB" dirty="0"/>
              <a:t>. Lulu. com.</a:t>
            </a:r>
            <a:endParaRPr lang="en-US" sz="1600" dirty="0"/>
          </a:p>
        </p:txBody>
      </p:sp>
    </p:spTree>
    <p:extLst>
      <p:ext uri="{BB962C8B-B14F-4D97-AF65-F5344CB8AC3E}">
        <p14:creationId xmlns:p14="http://schemas.microsoft.com/office/powerpoint/2010/main" val="963001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p:cNvSpPr>
            <a:spLocks noGrp="1"/>
          </p:cNvSpPr>
          <p:nvPr>
            <p:ph type="title"/>
          </p:nvPr>
        </p:nvSpPr>
        <p:spPr/>
        <p:txBody>
          <a:bodyPr/>
          <a:lstStyle/>
          <a:p>
            <a:r>
              <a:rPr lang="en-US" sz="4000" dirty="0">
                <a:latin typeface="Calibri Light" panose="020F0302020204030204" pitchFamily="34" charset="0"/>
                <a:cs typeface="Calibri Light" panose="020F0302020204030204" pitchFamily="34" charset="0"/>
              </a:rPr>
              <a:t>Theory-driven vs data-driven</a:t>
            </a:r>
            <a:endParaRPr lang="en-GB" dirty="0"/>
          </a:p>
        </p:txBody>
      </p:sp>
      <p:sp>
        <p:nvSpPr>
          <p:cNvPr id="5" name="TextBox 4"/>
          <p:cNvSpPr txBox="1"/>
          <p:nvPr/>
        </p:nvSpPr>
        <p:spPr>
          <a:xfrm>
            <a:off x="720000" y="1368000"/>
            <a:ext cx="10740632" cy="535347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There are 2 two ways to obtain behavioural insights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Create models that are still understandable to humans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by itself:</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Hybrid choice models, which combine traditional DCM a</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nd</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Artificial Neural Networks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Create </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posthoc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XAI techniques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Post-hoc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XAI techniques produce explainability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already developed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(trained) models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Model-agnostic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posthoc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XAI techniques work with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any ML model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 they operate by extracting information from the model’s predictions: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g(X)</a:t>
            </a:r>
          </a:p>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Shapley Additive Explanations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SHAP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F</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eature relevance</a:t>
            </a:r>
          </a:p>
          <a:p>
            <a:pPr marL="1200150" marR="0" lvl="2" indent="-285750" algn="l" defTabSz="852488" rtl="0" eaLnBrk="1" fontAlgn="auto" latinLnBrk="0" hangingPunct="1">
              <a:lnSpc>
                <a:spcPct val="100000"/>
              </a:lnSpc>
              <a:spcBef>
                <a:spcPts val="0"/>
              </a:spcBef>
              <a:spcAft>
                <a:spcPts val="0"/>
              </a:spcAft>
              <a:buClrTx/>
              <a:buSzTx/>
              <a:buFont typeface="Wingdings" panose="05000000000000000000" pitchFamily="2" charset="2"/>
              <a:buChar char="Ø"/>
              <a:tabLst>
                <a:tab pos="7283450"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Local-Interpretable Model-agnostic Explanations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LIME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Model simplification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4727848" y="3356992"/>
            <a:ext cx="2555377" cy="1406569"/>
            <a:chOff x="5274072" y="4443572"/>
            <a:chExt cx="3515138" cy="1934855"/>
          </a:xfrm>
        </p:grpSpPr>
        <p:grpSp>
          <p:nvGrpSpPr>
            <p:cNvPr id="7" name="Group 6"/>
            <p:cNvGrpSpPr/>
            <p:nvPr/>
          </p:nvGrpSpPr>
          <p:grpSpPr>
            <a:xfrm>
              <a:off x="5274072" y="4443572"/>
              <a:ext cx="3515138" cy="1934855"/>
              <a:chOff x="755576" y="4833156"/>
              <a:chExt cx="3407127" cy="1934855"/>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2" name="Rectangle 11"/>
              <p:cNvSpPr/>
              <p:nvPr/>
            </p:nvSpPr>
            <p:spPr>
              <a:xfrm>
                <a:off x="1826695" y="5625244"/>
                <a:ext cx="10053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Calibri"/>
                    <a:ea typeface="+mn-ea"/>
                    <a:cs typeface="+mn-cs"/>
                  </a:rPr>
                  <a:t>?</a:t>
                </a:r>
                <a:endParaRPr kumimoji="0" lang="en-GB" sz="12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 name="Arc 7"/>
            <p:cNvSpPr/>
            <p:nvPr/>
          </p:nvSpPr>
          <p:spPr>
            <a:xfrm flipH="1" flipV="1">
              <a:off x="5886481" y="5586339"/>
              <a:ext cx="1529835"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Arc 8"/>
            <p:cNvSpPr/>
            <p:nvPr/>
          </p:nvSpPr>
          <p:spPr>
            <a:xfrm flipV="1">
              <a:off x="6386609" y="5586339"/>
              <a:ext cx="1569767"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6651398" y="5797717"/>
              <a:ext cx="520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a:t>
              </a:r>
            </a:p>
          </p:txBody>
        </p:sp>
      </p:grpSp>
      <p:sp>
        <p:nvSpPr>
          <p:cNvPr id="13" name="Rounded Rectangle 12"/>
          <p:cNvSpPr/>
          <p:nvPr/>
        </p:nvSpPr>
        <p:spPr>
          <a:xfrm>
            <a:off x="1031133" y="4508699"/>
            <a:ext cx="9902756" cy="1847650"/>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rotWithShape="1">
          <a:blip r:embed="rId3"/>
          <a:srcRect b="51157"/>
          <a:stretch/>
        </p:blipFill>
        <p:spPr>
          <a:xfrm>
            <a:off x="4280541" y="4797152"/>
            <a:ext cx="3630917" cy="1847650"/>
          </a:xfrm>
          <a:prstGeom prst="rect">
            <a:avLst/>
          </a:prstGeom>
        </p:spPr>
      </p:pic>
    </p:spTree>
    <p:extLst>
      <p:ext uri="{BB962C8B-B14F-4D97-AF65-F5344CB8AC3E}">
        <p14:creationId xmlns:p14="http://schemas.microsoft.com/office/powerpoint/2010/main" val="112342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animEffect transition="in" filter="fade">
                                      <p:cBhvr>
                                        <p:cTn id="21" dur="500"/>
                                        <p:tgtEl>
                                          <p:spTgt spid="5">
                                            <p:txEl>
                                              <p:pRg st="12" end="12"/>
                                            </p:txEl>
                                          </p:spTgt>
                                        </p:tgtEl>
                                      </p:cBhvr>
                                    </p:animEffect>
                                  </p:childTnLst>
                                </p:cTn>
                              </p:par>
                              <p:par>
                                <p:cTn id="22" presetID="10" presetClass="exit" presetSubtype="0" fill="hold"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animEffect transition="in" filter="fade">
                                      <p:cBhvr>
                                        <p:cTn id="27" dur="500"/>
                                        <p:tgtEl>
                                          <p:spTgt spid="5">
                                            <p:txEl>
                                              <p:pRg st="14" end="1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5" end="15"/>
                                            </p:txEl>
                                          </p:spTgt>
                                        </p:tgtEl>
                                        <p:attrNameLst>
                                          <p:attrName>style.visibility</p:attrName>
                                        </p:attrNameLst>
                                      </p:cBhvr>
                                      <p:to>
                                        <p:strVal val="visible"/>
                                      </p:to>
                                    </p:set>
                                    <p:animEffect transition="in" filter="fade">
                                      <p:cBhvr>
                                        <p:cTn id="30" dur="500"/>
                                        <p:tgtEl>
                                          <p:spTgt spid="5">
                                            <p:txEl>
                                              <p:pRg st="15" end="1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GB" dirty="0"/>
              <a:t>SHAP</a:t>
            </a:r>
          </a:p>
        </p:txBody>
      </p:sp>
      <p:sp>
        <p:nvSpPr>
          <p:cNvPr id="5" name="TextBox 4"/>
          <p:cNvSpPr txBox="1"/>
          <p:nvPr/>
        </p:nvSpPr>
        <p:spPr>
          <a:xfrm>
            <a:off x="1044000" y="1368000"/>
            <a:ext cx="6564168" cy="5353476"/>
          </a:xfrm>
          <a:prstGeom prst="rect">
            <a:avLst/>
          </a:prstGeom>
          <a:noFill/>
        </p:spPr>
        <p:txBody>
          <a:bodyPr wrap="square" rtlCol="0">
            <a:noAutofit/>
          </a:bodyPr>
          <a:lstStyle/>
          <a:p>
            <a:pPr marL="285750" indent="-285750">
              <a:buFont typeface="Arial" panose="020B0604020202020204" pitchFamily="34" charset="0"/>
              <a:buChar char="•"/>
              <a:defRPr/>
            </a:pPr>
            <a:r>
              <a:rPr kumimoji="0" lang="en-GB" b="1" i="0" u="none" strike="noStrike" kern="1200" cap="none" spc="0" normalizeH="0" baseline="0" noProof="0" dirty="0">
                <a:ln>
                  <a:noFill/>
                </a:ln>
                <a:solidFill>
                  <a:prstClr val="black"/>
                </a:solidFill>
                <a:effectLst/>
                <a:uLnTx/>
                <a:uFillTx/>
                <a:latin typeface="Calibri"/>
                <a:ea typeface="+mn-ea"/>
                <a:cs typeface="+mn-cs"/>
              </a:rPr>
              <a:t>SHAP</a:t>
            </a:r>
            <a:r>
              <a:rPr kumimoji="0" lang="en-GB" b="0" i="0" u="none" strike="noStrike" kern="1200" cap="none" spc="0" normalizeH="0" noProof="0" dirty="0">
                <a:ln>
                  <a:noFill/>
                </a:ln>
                <a:solidFill>
                  <a:prstClr val="black"/>
                </a:solidFill>
                <a:effectLst/>
                <a:uLnTx/>
                <a:uFillTx/>
                <a:latin typeface="Calibri"/>
                <a:ea typeface="+mn-ea"/>
                <a:cs typeface="+mn-cs"/>
              </a:rPr>
              <a:t> is an widely used post-hoc XAI technique, based on </a:t>
            </a:r>
            <a:r>
              <a:rPr kumimoji="0" lang="en-GB" b="1" i="0" u="none" strike="noStrike" kern="1200" cap="none" spc="0" normalizeH="0" noProof="0" dirty="0">
                <a:ln>
                  <a:noFill/>
                </a:ln>
                <a:solidFill>
                  <a:prstClr val="black"/>
                </a:solidFill>
                <a:effectLst/>
                <a:uLnTx/>
                <a:uFillTx/>
                <a:latin typeface="Calibri"/>
                <a:ea typeface="+mn-ea"/>
                <a:cs typeface="+mn-cs"/>
              </a:rPr>
              <a:t>Shapley</a:t>
            </a:r>
            <a:r>
              <a:rPr kumimoji="0" lang="en-GB" b="0" i="0" u="none" strike="noStrike" kern="1200" cap="none" spc="0" normalizeH="0" noProof="0" dirty="0">
                <a:ln>
                  <a:noFill/>
                </a:ln>
                <a:solidFill>
                  <a:prstClr val="black"/>
                </a:solidFill>
                <a:effectLst/>
                <a:uLnTx/>
                <a:uFillTx/>
                <a:latin typeface="Calibri"/>
                <a:ea typeface="+mn-ea"/>
                <a:cs typeface="+mn-cs"/>
              </a:rPr>
              <a:t> values</a:t>
            </a:r>
          </a:p>
          <a:p>
            <a:pPr marL="285750" indent="-285750">
              <a:buFont typeface="Arial" panose="020B0604020202020204" pitchFamily="34" charset="0"/>
              <a:buChar char="•"/>
              <a:defRPr/>
            </a:pPr>
            <a:endParaRPr lang="en-GB" baseline="0" dirty="0">
              <a:solidFill>
                <a:prstClr val="black"/>
              </a:solidFill>
              <a:latin typeface="Calibri"/>
            </a:endParaRPr>
          </a:p>
          <a:p>
            <a:pPr marL="285750" indent="-285750">
              <a:buFont typeface="Arial" panose="020B0604020202020204" pitchFamily="34" charset="0"/>
              <a:buChar char="•"/>
              <a:defRPr/>
            </a:pPr>
            <a:endParaRPr lang="en-GB" dirty="0">
              <a:solidFill>
                <a:prstClr val="black"/>
              </a:solidFill>
              <a:latin typeface="Calibri"/>
            </a:endParaRPr>
          </a:p>
          <a:p>
            <a:pPr marL="285750" indent="-285750">
              <a:buFont typeface="Arial" panose="020B0604020202020204" pitchFamily="34" charset="0"/>
              <a:buChar char="•"/>
              <a:defRPr/>
            </a:pPr>
            <a:endParaRPr lang="en-GB" dirty="0">
              <a:solidFill>
                <a:prstClr val="black"/>
              </a:solidFill>
              <a:latin typeface="Calibri"/>
            </a:endParaRPr>
          </a:p>
          <a:p>
            <a:pPr marL="285750" indent="-285750">
              <a:buFont typeface="Arial" panose="020B0604020202020204" pitchFamily="34" charset="0"/>
              <a:buChar char="•"/>
              <a:defRPr/>
            </a:pPr>
            <a:r>
              <a:rPr kumimoji="0" lang="en-GB" b="0" i="0" u="none" strike="noStrike" kern="1200" cap="none" spc="0" normalizeH="0" noProof="0" dirty="0">
                <a:ln>
                  <a:noFill/>
                </a:ln>
                <a:solidFill>
                  <a:prstClr val="black"/>
                </a:solidFill>
                <a:effectLst/>
                <a:uLnTx/>
                <a:uFillTx/>
                <a:latin typeface="Calibri"/>
                <a:ea typeface="+mn-ea"/>
                <a:cs typeface="+mn-cs"/>
              </a:rPr>
              <a:t>Shapley values are based on coalition </a:t>
            </a:r>
            <a:r>
              <a:rPr kumimoji="0" lang="en-GB" b="1" i="0" u="none" strike="noStrike" kern="1200" cap="none" spc="0" normalizeH="0" noProof="0" dirty="0">
                <a:ln>
                  <a:noFill/>
                </a:ln>
                <a:solidFill>
                  <a:prstClr val="black"/>
                </a:solidFill>
                <a:effectLst/>
                <a:uLnTx/>
                <a:uFillTx/>
                <a:latin typeface="Calibri"/>
                <a:ea typeface="+mn-ea"/>
                <a:cs typeface="+mn-cs"/>
              </a:rPr>
              <a:t>game theory</a:t>
            </a:r>
            <a:r>
              <a:rPr kumimoji="0" lang="en-GB" b="0" i="0" u="none" strike="noStrike" kern="1200" cap="none" spc="0" normalizeH="0" noProof="0" dirty="0">
                <a:ln>
                  <a:noFill/>
                </a:ln>
                <a:solidFill>
                  <a:prstClr val="black"/>
                </a:solidFill>
                <a:effectLst/>
                <a:uLnTx/>
                <a:uFillTx/>
                <a:latin typeface="Calibri"/>
                <a:ea typeface="+mn-ea"/>
                <a:cs typeface="+mn-cs"/>
              </a:rPr>
              <a:t>, and tell </a:t>
            </a:r>
            <a:r>
              <a:rPr kumimoji="0" lang="en-GB" b="1" i="0" u="none" strike="noStrike" kern="1200" cap="none" spc="0" normalizeH="0" noProof="0" dirty="0">
                <a:ln>
                  <a:noFill/>
                </a:ln>
                <a:solidFill>
                  <a:prstClr val="black"/>
                </a:solidFill>
                <a:effectLst/>
                <a:uLnTx/>
                <a:uFillTx/>
                <a:latin typeface="Calibri"/>
                <a:ea typeface="+mn-ea"/>
                <a:cs typeface="+mn-cs"/>
              </a:rPr>
              <a:t>how to fairly distribute a pay-out among players</a:t>
            </a:r>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b="1" dirty="0"/>
              <a:t>A coalition of players cooperate </a:t>
            </a:r>
            <a:r>
              <a:rPr lang="en-US" dirty="0"/>
              <a:t>and obtain a certain overall </a:t>
            </a:r>
            <a:r>
              <a:rPr lang="en-US" b="1" dirty="0"/>
              <a:t>gain</a:t>
            </a:r>
            <a:r>
              <a:rPr lang="en-US" dirty="0"/>
              <a:t> from that cooperation. </a:t>
            </a:r>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dirty="0"/>
              <a:t>Some players may </a:t>
            </a:r>
            <a:r>
              <a:rPr lang="en-US" b="1" dirty="0"/>
              <a:t>contribute more </a:t>
            </a:r>
            <a:r>
              <a:rPr lang="en-US" dirty="0"/>
              <a:t>to the coalition than others or may possess different bargaining power</a:t>
            </a:r>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GB" dirty="0">
                <a:solidFill>
                  <a:prstClr val="black"/>
                </a:solidFill>
              </a:rPr>
              <a:t>Lloyd Shapley won the Nobel prize in Economics for it!</a:t>
            </a:r>
          </a:p>
          <a:p>
            <a:pPr marL="285750" indent="-285750">
              <a:buFont typeface="Arial" panose="020B0604020202020204" pitchFamily="34" charset="0"/>
              <a:buChar char="•"/>
              <a:defRPr/>
            </a:pPr>
            <a:endParaRPr lang="en-GB" i="1" dirty="0">
              <a:solidFill>
                <a:prstClr val="black"/>
              </a:solidFill>
              <a:latin typeface="Calibri"/>
            </a:endParaRPr>
          </a:p>
          <a:p>
            <a:pPr marL="285750" indent="-285750">
              <a:buFont typeface="Arial" panose="020B0604020202020204" pitchFamily="34" charset="0"/>
              <a:buChar char="•"/>
              <a:defRPr/>
            </a:pPr>
            <a:endParaRPr kumimoji="0" lang="en-GB" b="0" i="0" u="none" strike="noStrike" kern="1200" cap="none" spc="0" normalizeH="0" baseline="0" noProof="0" dirty="0">
              <a:ln>
                <a:noFill/>
              </a:ln>
              <a:solidFill>
                <a:prstClr val="black"/>
              </a:solidFill>
              <a:effectLst/>
              <a:uLnTx/>
              <a:uFillTx/>
              <a:latin typeface="Calibri"/>
              <a:ea typeface="+mn-ea"/>
              <a:cs typeface="+mn-cs"/>
            </a:endParaRPr>
          </a:p>
          <a:p>
            <a:pPr marL="285750" indent="-285750">
              <a:buFont typeface="Arial" panose="020B0604020202020204" pitchFamily="34" charset="0"/>
              <a:buChar char="•"/>
              <a:defRPr/>
            </a:pPr>
            <a:endParaRPr lang="en-GB" dirty="0">
              <a:solidFill>
                <a:prstClr val="black"/>
              </a:solidFill>
              <a:latin typeface="Calibri"/>
            </a:endParaRPr>
          </a:p>
          <a:p>
            <a:pPr marL="285750" indent="-285750">
              <a:buFont typeface="Arial" panose="020B0604020202020204" pitchFamily="34" charset="0"/>
              <a:buChar char="•"/>
              <a:defRPr/>
            </a:pPr>
            <a:endParaRPr kumimoji="0" lang="en-GB" b="0" i="0" u="none" strike="noStrike" kern="1200" cap="none" spc="0" normalizeH="0" baseline="0" noProof="0" dirty="0">
              <a:ln>
                <a:noFill/>
              </a:ln>
              <a:solidFill>
                <a:prstClr val="black"/>
              </a:solidFill>
              <a:effectLst/>
              <a:uLnTx/>
              <a:uFillTx/>
              <a:latin typeface="Calibri"/>
              <a:ea typeface="+mn-ea"/>
              <a:cs typeface="+mn-cs"/>
            </a:endParaRPr>
          </a:p>
          <a:p>
            <a:pPr marL="285750" indent="-285750">
              <a:buFont typeface="Arial" panose="020B0604020202020204" pitchFamily="34" charset="0"/>
              <a:buChar char="•"/>
              <a:defRPr/>
            </a:pPr>
            <a:endParaRPr kumimoji="0" lang="en-GB"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p:cNvPicPr>
            <a:picLocks noChangeAspect="1"/>
          </p:cNvPicPr>
          <p:nvPr/>
        </p:nvPicPr>
        <p:blipFill>
          <a:blip r:embed="rId2"/>
          <a:stretch>
            <a:fillRect/>
          </a:stretch>
        </p:blipFill>
        <p:spPr>
          <a:xfrm>
            <a:off x="8256240" y="2564904"/>
            <a:ext cx="3143250" cy="314325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8737600" y="5940771"/>
            <a:ext cx="2844800" cy="288032"/>
          </a:xfrm>
          <a:prstGeom prst="rect">
            <a:avLst/>
          </a:prstGeom>
          <a:noFill/>
        </p:spPr>
        <p:txBody>
          <a:bodyPr wrap="square" rtlCol="0">
            <a:noAutofit/>
          </a:bodyPr>
          <a:lstStyle/>
          <a:p>
            <a:r>
              <a:rPr lang="en-GB" i="1" dirty="0"/>
              <a:t>Yeah, I won the Nobel prize!</a:t>
            </a:r>
          </a:p>
        </p:txBody>
      </p:sp>
      <p:pic>
        <p:nvPicPr>
          <p:cNvPr id="7" name="Picture 6"/>
          <p:cNvPicPr>
            <a:picLocks noChangeAspect="1"/>
          </p:cNvPicPr>
          <p:nvPr/>
        </p:nvPicPr>
        <p:blipFill>
          <a:blip r:embed="rId3"/>
          <a:stretch>
            <a:fillRect/>
          </a:stretch>
        </p:blipFill>
        <p:spPr>
          <a:xfrm>
            <a:off x="8268089" y="5862898"/>
            <a:ext cx="432000" cy="422999"/>
          </a:xfrm>
          <a:prstGeom prst="rect">
            <a:avLst/>
          </a:prstGeom>
        </p:spPr>
      </p:pic>
    </p:spTree>
    <p:extLst>
      <p:ext uri="{BB962C8B-B14F-4D97-AF65-F5344CB8AC3E}">
        <p14:creationId xmlns:p14="http://schemas.microsoft.com/office/powerpoint/2010/main" val="489476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Hybrid choice models</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0" y="1080001"/>
            <a:ext cx="9889005" cy="1185797"/>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Hybrid choice models impose structure to otherwise fully flexible MLPs, such that they enable obtaining behavioural insights and/or are consistent with normative ideas on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Overview of most popular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aphicFrame>
        <p:nvGraphicFramePr>
          <p:cNvPr id="7" name="Table 6">
            <a:extLst>
              <a:ext uri="{FF2B5EF4-FFF2-40B4-BE49-F238E27FC236}">
                <a16:creationId xmlns:a16="http://schemas.microsoft.com/office/drawing/2014/main" id="{0C15F2FF-634F-1922-ADE2-44A3B51D63C4}"/>
              </a:ext>
            </a:extLst>
          </p:cNvPr>
          <p:cNvGraphicFramePr>
            <a:graphicFrameLocks noGrp="1"/>
          </p:cNvGraphicFramePr>
          <p:nvPr/>
        </p:nvGraphicFramePr>
        <p:xfrm>
          <a:off x="423815" y="2295343"/>
          <a:ext cx="11376000" cy="329184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2818440800"/>
                    </a:ext>
                  </a:extLst>
                </a:gridCol>
                <a:gridCol w="1620000">
                  <a:extLst>
                    <a:ext uri="{9D8B030D-6E8A-4147-A177-3AD203B41FA5}">
                      <a16:colId xmlns:a16="http://schemas.microsoft.com/office/drawing/2014/main" val="744508032"/>
                    </a:ext>
                  </a:extLst>
                </a:gridCol>
                <a:gridCol w="1620000">
                  <a:extLst>
                    <a:ext uri="{9D8B030D-6E8A-4147-A177-3AD203B41FA5}">
                      <a16:colId xmlns:a16="http://schemas.microsoft.com/office/drawing/2014/main" val="2998556150"/>
                    </a:ext>
                  </a:extLst>
                </a:gridCol>
                <a:gridCol w="1620000">
                  <a:extLst>
                    <a:ext uri="{9D8B030D-6E8A-4147-A177-3AD203B41FA5}">
                      <a16:colId xmlns:a16="http://schemas.microsoft.com/office/drawing/2014/main" val="2563881094"/>
                    </a:ext>
                  </a:extLst>
                </a:gridCol>
                <a:gridCol w="1620000">
                  <a:extLst>
                    <a:ext uri="{9D8B030D-6E8A-4147-A177-3AD203B41FA5}">
                      <a16:colId xmlns:a16="http://schemas.microsoft.com/office/drawing/2014/main" val="2717754741"/>
                    </a:ext>
                  </a:extLst>
                </a:gridCol>
                <a:gridCol w="1620000">
                  <a:extLst>
                    <a:ext uri="{9D8B030D-6E8A-4147-A177-3AD203B41FA5}">
                      <a16:colId xmlns:a16="http://schemas.microsoft.com/office/drawing/2014/main" val="3238700168"/>
                    </a:ext>
                  </a:extLst>
                </a:gridCol>
                <a:gridCol w="2052000">
                  <a:extLst>
                    <a:ext uri="{9D8B030D-6E8A-4147-A177-3AD203B41FA5}">
                      <a16:colId xmlns:a16="http://schemas.microsoft.com/office/drawing/2014/main" val="3356277602"/>
                    </a:ext>
                  </a:extLst>
                </a:gridCol>
              </a:tblGrid>
              <a:tr h="330691">
                <a:tc>
                  <a:txBody>
                    <a:bodyPr/>
                    <a:lstStyle/>
                    <a:p>
                      <a:r>
                        <a:rPr lang="en-GB" sz="1600" dirty="0"/>
                        <a:t>Model</a:t>
                      </a:r>
                    </a:p>
                  </a:txBody>
                  <a:tcPr/>
                </a:tc>
                <a:tc>
                  <a:txBody>
                    <a:bodyPr/>
                    <a:lstStyle/>
                    <a:p>
                      <a:pPr algn="ctr"/>
                      <a:r>
                        <a:rPr lang="en-GB" sz="1600" dirty="0"/>
                        <a:t>Consistent with utility maximisation</a:t>
                      </a:r>
                    </a:p>
                  </a:txBody>
                  <a:tcPr anchor="ctr"/>
                </a:tc>
                <a:tc>
                  <a:txBody>
                    <a:bodyPr/>
                    <a:lstStyle/>
                    <a:p>
                      <a:pPr algn="ctr"/>
                      <a:r>
                        <a:rPr lang="en-GB" sz="1600" dirty="0"/>
                        <a:t>Weights can be interpreted as marginal utilities</a:t>
                      </a:r>
                    </a:p>
                  </a:txBody>
                  <a:tcPr anchor="ctr"/>
                </a:tc>
                <a:tc>
                  <a:txBody>
                    <a:bodyPr/>
                    <a:lstStyle/>
                    <a:p>
                      <a:pPr algn="ctr"/>
                      <a:r>
                        <a:rPr lang="en-GB" sz="1600" dirty="0"/>
                        <a:t>Fungibility of money</a:t>
                      </a:r>
                    </a:p>
                  </a:txBody>
                  <a:tcPr anchor="ctr"/>
                </a:tc>
                <a:tc>
                  <a:txBody>
                    <a:bodyPr/>
                    <a:lstStyle/>
                    <a:p>
                      <a:pPr algn="ctr"/>
                      <a:r>
                        <a:rPr lang="en-GB" sz="1600" dirty="0"/>
                        <a:t>Behavioural regularity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Unobserved preference heterogeneity/</a:t>
                      </a:r>
                    </a:p>
                    <a:p>
                      <a:pPr algn="ctr"/>
                      <a:r>
                        <a:rPr lang="en-GB" sz="1600" dirty="0"/>
                        <a:t>Panel effects</a:t>
                      </a:r>
                    </a:p>
                  </a:txBody>
                  <a:tcPr anchor="ctr"/>
                </a:tc>
                <a:tc>
                  <a:txBody>
                    <a:bodyPr/>
                    <a:lstStyle/>
                    <a:p>
                      <a:pPr algn="ctr"/>
                      <a:r>
                        <a:rPr lang="en-GB" sz="1600" dirty="0"/>
                        <a:t>Reference</a:t>
                      </a:r>
                    </a:p>
                  </a:txBody>
                  <a:tcPr anchor="ctr"/>
                </a:tc>
                <a:extLst>
                  <a:ext uri="{0D108BD9-81ED-4DB2-BD59-A6C34878D82A}">
                    <a16:rowId xmlns:a16="http://schemas.microsoft.com/office/drawing/2014/main" val="2718545422"/>
                  </a:ext>
                </a:extLst>
              </a:tr>
              <a:tr h="370840">
                <a:tc>
                  <a:txBody>
                    <a:bodyPr/>
                    <a:lstStyle/>
                    <a:p>
                      <a:r>
                        <a:rPr lang="en-GB" sz="1600" dirty="0"/>
                        <a:t>MLP</a:t>
                      </a:r>
                    </a:p>
                  </a:txBody>
                  <a:tcPr/>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2641581913"/>
                  </a:ext>
                </a:extLst>
              </a:tr>
              <a:tr h="370840">
                <a:tc>
                  <a:txBody>
                    <a:bodyPr/>
                    <a:lstStyle/>
                    <a:p>
                      <a:r>
                        <a:rPr lang="en-GB" sz="1600" dirty="0"/>
                        <a:t>L-MNL</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err="1"/>
                        <a:t>Sifringer</a:t>
                      </a:r>
                      <a:r>
                        <a:rPr lang="en-GB" sz="1600" dirty="0"/>
                        <a:t> et al. 2020</a:t>
                      </a:r>
                    </a:p>
                  </a:txBody>
                  <a:tcPr marT="0" marB="0" anchor="b"/>
                </a:tc>
                <a:extLst>
                  <a:ext uri="{0D108BD9-81ED-4DB2-BD59-A6C34878D82A}">
                    <a16:rowId xmlns:a16="http://schemas.microsoft.com/office/drawing/2014/main" val="831242370"/>
                  </a:ext>
                </a:extLst>
              </a:tr>
              <a:tr h="370840">
                <a:tc>
                  <a:txBody>
                    <a:bodyPr/>
                    <a:lstStyle/>
                    <a:p>
                      <a:r>
                        <a:rPr lang="en-GB" sz="1600" dirty="0"/>
                        <a:t>ASU-DNN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Wang et al. 2020</a:t>
                      </a:r>
                    </a:p>
                  </a:txBody>
                  <a:tcPr marT="0" marB="0" anchor="b"/>
                </a:tc>
                <a:extLst>
                  <a:ext uri="{0D108BD9-81ED-4DB2-BD59-A6C34878D82A}">
                    <a16:rowId xmlns:a16="http://schemas.microsoft.com/office/drawing/2014/main" val="892397596"/>
                  </a:ext>
                </a:extLst>
              </a:tr>
              <a:tr h="370840">
                <a:tc>
                  <a:txBody>
                    <a:bodyPr/>
                    <a:lstStyle/>
                    <a:p>
                      <a:r>
                        <a:rPr lang="en-GB" sz="1600" dirty="0" err="1"/>
                        <a:t>TasteNet</a:t>
                      </a:r>
                      <a:endParaRPr lang="en-GB" sz="1600" dirty="0"/>
                    </a:p>
                  </a:txBody>
                  <a:tcPr/>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Han et al. 2022</a:t>
                      </a:r>
                    </a:p>
                  </a:txBody>
                  <a:tcPr marT="0" marB="0" anchor="b"/>
                </a:tc>
                <a:extLst>
                  <a:ext uri="{0D108BD9-81ED-4DB2-BD59-A6C34878D82A}">
                    <a16:rowId xmlns:a16="http://schemas.microsoft.com/office/drawing/2014/main" val="3624714218"/>
                  </a:ext>
                </a:extLst>
              </a:tr>
              <a:tr h="370840">
                <a:tc>
                  <a:txBody>
                    <a:bodyPr/>
                    <a:lstStyle/>
                    <a:p>
                      <a:r>
                        <a:rPr lang="en-GB" sz="1600" dirty="0"/>
                        <a:t>ASS-NN</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l"/>
                      <a:r>
                        <a:rPr lang="en-GB" sz="1600" dirty="0"/>
                        <a:t>Hernandez et al. 2023</a:t>
                      </a:r>
                    </a:p>
                  </a:txBody>
                  <a:tcPr marT="0" marB="0" anchor="b"/>
                </a:tc>
                <a:extLst>
                  <a:ext uri="{0D108BD9-81ED-4DB2-BD59-A6C34878D82A}">
                    <a16:rowId xmlns:a16="http://schemas.microsoft.com/office/drawing/2014/main" val="1750146968"/>
                  </a:ext>
                </a:extLst>
              </a:tr>
              <a:tr h="370840">
                <a:tc>
                  <a:txBody>
                    <a:bodyPr/>
                    <a:lstStyle/>
                    <a:p>
                      <a:r>
                        <a:rPr lang="en-GB" sz="1600" dirty="0" err="1"/>
                        <a:t>MixTasteNet</a:t>
                      </a:r>
                      <a:endParaRPr lang="en-GB"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945652678"/>
                  </a:ext>
                </a:extLst>
              </a:tr>
            </a:tbl>
          </a:graphicData>
        </a:graphic>
      </p:graphicFrame>
      <p:grpSp>
        <p:nvGrpSpPr>
          <p:cNvPr id="4" name="Group 3">
            <a:extLst>
              <a:ext uri="{FF2B5EF4-FFF2-40B4-BE49-F238E27FC236}">
                <a16:creationId xmlns:a16="http://schemas.microsoft.com/office/drawing/2014/main" id="{DC332B7D-E3B8-E06D-EC5D-FB318024CC2D}"/>
              </a:ext>
            </a:extLst>
          </p:cNvPr>
          <p:cNvGrpSpPr/>
          <p:nvPr/>
        </p:nvGrpSpPr>
        <p:grpSpPr>
          <a:xfrm>
            <a:off x="715991" y="5524267"/>
            <a:ext cx="11160001" cy="1277179"/>
            <a:chOff x="715991" y="5524267"/>
            <a:chExt cx="11160001" cy="1277179"/>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702AC3-CFC8-9017-265B-28E73E989D0A}"/>
                    </a:ext>
                  </a:extLst>
                </p:cNvPr>
                <p:cNvSpPr txBox="1"/>
                <p:nvPr/>
              </p:nvSpPr>
              <p:spPr>
                <a:xfrm>
                  <a:off x="1778151" y="5524267"/>
                  <a:ext cx="10097841" cy="1277179"/>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All popular hybrid choice models are consistent with utility maximisation: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𝑛𝑖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𝑖𝑓</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𝑈</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𝑛𝑖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&gt;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𝑈</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𝑛𝑗</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𝑗</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𝑦</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𝑛𝑖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=0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𝑖𝑓</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𝑜𝑡h𝑒𝑟𝑤𝑖𝑠𝑒</m:t>
                      </m:r>
                    </m:oMath>
                  </a14:m>
                  <a:endParaRPr kumimoji="0" lang="en-US" sz="1800" b="0" i="0" u="none" strike="noStrike" kern="1200" cap="none" spc="0" normalizeH="0" baseline="0" noProof="0" dirty="0">
                    <a:ln>
                      <a:noFill/>
                    </a:ln>
                    <a:solidFill>
                      <a:srgbClr val="24B5B3"/>
                    </a:solidFill>
                    <a:effectLst/>
                    <a:uLnTx/>
                    <a:uFillTx/>
                    <a:latin typeface="Calibri" panose="020F0502020204030204"/>
                    <a:ea typeface="Cambria Math" panose="02040503050406030204" pitchFamily="18" charset="0"/>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𝑖𝑛</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𝑛𝑖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𝑧</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𝑛</m:t>
                              </m:r>
                            </m:sub>
                          </m:sSub>
                        </m:e>
                      </m:d>
                    </m:oMath>
                  </a14:m>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The utility of alternative </a:t>
                  </a:r>
                  <a:r>
                    <a:rPr kumimoji="0" lang="en-GB" sz="1800" b="0" i="1" u="none" strike="noStrike" kern="1200" cap="none" spc="0" normalizeH="0" baseline="0" noProof="0" dirty="0" err="1">
                      <a:ln>
                        <a:noFill/>
                      </a:ln>
                      <a:solidFill>
                        <a:srgbClr val="24B5B3"/>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is a function of the attributes of </a:t>
                  </a:r>
                  <a:r>
                    <a:rPr kumimoji="0" lang="en-GB" sz="1800" b="0" i="1" u="none" strike="noStrike" kern="1200" cap="none" spc="0" normalizeH="0" baseline="0" noProof="0" dirty="0" err="1">
                      <a:ln>
                        <a:noFill/>
                      </a:ln>
                      <a:solidFill>
                        <a:srgbClr val="24B5B3"/>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only</a:t>
                  </a:r>
                </a:p>
              </p:txBody>
            </p:sp>
          </mc:Choice>
          <mc:Fallback xmlns="">
            <p:sp>
              <p:nvSpPr>
                <p:cNvPr id="8" name="TextBox 7">
                  <a:extLst>
                    <a:ext uri="{FF2B5EF4-FFF2-40B4-BE49-F238E27FC236}">
                      <a16:creationId xmlns:a16="http://schemas.microsoft.com/office/drawing/2014/main" id="{05702AC3-CFC8-9017-265B-28E73E989D0A}"/>
                    </a:ext>
                  </a:extLst>
                </p:cNvPr>
                <p:cNvSpPr txBox="1">
                  <a:spLocks noRot="1" noChangeAspect="1" noMove="1" noResize="1" noEditPoints="1" noAdjustHandles="1" noChangeArrowheads="1" noChangeShapeType="1" noTextEdit="1"/>
                </p:cNvSpPr>
                <p:nvPr/>
              </p:nvSpPr>
              <p:spPr>
                <a:xfrm>
                  <a:off x="1778151" y="5524267"/>
                  <a:ext cx="10097841" cy="1277179"/>
                </a:xfrm>
                <a:prstGeom prst="rect">
                  <a:avLst/>
                </a:prstGeom>
                <a:blipFill>
                  <a:blip r:embed="rId3"/>
                  <a:stretch>
                    <a:fillRect l="-503" t="-1961" b="-1961"/>
                  </a:stretch>
                </a:blipFill>
              </p:spPr>
              <p:txBody>
                <a:bodyPr/>
                <a:lstStyle/>
                <a:p>
                  <a:r>
                    <a:rPr lang="en-GB">
                      <a:noFill/>
                    </a:rPr>
                    <a:t> </a:t>
                  </a:r>
                </a:p>
              </p:txBody>
            </p:sp>
          </mc:Fallback>
        </mc:AlternateContent>
        <p:pic>
          <p:nvPicPr>
            <p:cNvPr id="12" name="Picture 2" descr="Image result for understand icon">
              <a:extLst>
                <a:ext uri="{FF2B5EF4-FFF2-40B4-BE49-F238E27FC236}">
                  <a16:creationId xmlns:a16="http://schemas.microsoft.com/office/drawing/2014/main" id="{B303F2DA-B42B-4862-19FA-99C4EB25A4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991" y="5648462"/>
              <a:ext cx="1062159" cy="10621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586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GB" dirty="0"/>
              <a:t>Shapley values</a:t>
            </a:r>
          </a:p>
        </p:txBody>
      </p:sp>
      <p:sp>
        <p:nvSpPr>
          <p:cNvPr id="5" name="TextBox 4"/>
          <p:cNvSpPr txBox="1"/>
          <p:nvPr/>
        </p:nvSpPr>
        <p:spPr>
          <a:xfrm>
            <a:off x="1044000" y="1260000"/>
            <a:ext cx="10236576" cy="5353476"/>
          </a:xfrm>
          <a:prstGeom prst="rect">
            <a:avLst/>
          </a:prstGeom>
          <a:noFill/>
        </p:spPr>
        <p:txBody>
          <a:bodyPr wrap="square" rtlCol="0">
            <a:noAutofit/>
          </a:bodyPr>
          <a:lstStyle/>
          <a:p>
            <a:pPr marL="285750" indent="-285750">
              <a:buFont typeface="Arial" panose="020B0604020202020204" pitchFamily="34" charset="0"/>
              <a:buChar char="•"/>
              <a:defRPr/>
            </a:pPr>
            <a:r>
              <a:rPr kumimoji="0" lang="en-GB" b="0" i="0" u="none" strike="noStrike" kern="1200" cap="none" spc="0" normalizeH="0" baseline="0" noProof="0" dirty="0">
                <a:ln>
                  <a:noFill/>
                </a:ln>
                <a:solidFill>
                  <a:prstClr val="black"/>
                </a:solidFill>
                <a:effectLst/>
                <a:uLnTx/>
                <a:uFillTx/>
                <a:latin typeface="Calibri"/>
                <a:ea typeface="+mn-ea"/>
                <a:cs typeface="+mn-cs"/>
              </a:rPr>
              <a:t>To apply Shapley’s game theoretical</a:t>
            </a:r>
            <a:r>
              <a:rPr kumimoji="0" lang="en-GB" b="0" i="0" u="none" strike="noStrike" kern="1200" cap="none" spc="0" normalizeH="0" noProof="0" dirty="0">
                <a:ln>
                  <a:noFill/>
                </a:ln>
                <a:solidFill>
                  <a:prstClr val="black"/>
                </a:solidFill>
                <a:effectLst/>
                <a:uLnTx/>
                <a:uFillTx/>
                <a:latin typeface="Calibri"/>
                <a:ea typeface="+mn-ea"/>
                <a:cs typeface="+mn-cs"/>
              </a:rPr>
              <a:t> ideas to ML, </a:t>
            </a:r>
            <a:r>
              <a:rPr kumimoji="0" lang="en-GB" b="1" i="0" u="none" strike="noStrike" kern="1200" cap="none" spc="0" normalizeH="0" noProof="0" dirty="0">
                <a:ln>
                  <a:noFill/>
                </a:ln>
                <a:solidFill>
                  <a:prstClr val="black"/>
                </a:solidFill>
                <a:effectLst/>
                <a:uLnTx/>
                <a:uFillTx/>
                <a:latin typeface="Calibri"/>
                <a:ea typeface="+mn-ea"/>
                <a:cs typeface="+mn-cs"/>
              </a:rPr>
              <a:t>recasting</a:t>
            </a:r>
            <a:r>
              <a:rPr kumimoji="0" lang="en-GB" b="0" i="0" u="none" strike="noStrike" kern="1200" cap="none" spc="0" normalizeH="0" noProof="0" dirty="0">
                <a:ln>
                  <a:noFill/>
                </a:ln>
                <a:solidFill>
                  <a:prstClr val="black"/>
                </a:solidFill>
                <a:effectLst/>
                <a:uLnTx/>
                <a:uFillTx/>
                <a:latin typeface="Calibri"/>
                <a:ea typeface="+mn-ea"/>
                <a:cs typeface="+mn-cs"/>
              </a:rPr>
              <a:t> is needed:</a:t>
            </a:r>
          </a:p>
          <a:p>
            <a:pPr marL="285750" indent="-285750">
              <a:buFont typeface="Arial" panose="020B0604020202020204" pitchFamily="34" charset="0"/>
              <a:buChar char="•"/>
              <a:defRPr/>
            </a:pPr>
            <a:endParaRPr lang="en-GB" dirty="0">
              <a:solidFill>
                <a:prstClr val="black"/>
              </a:solidFill>
              <a:latin typeface="Calibri"/>
              <a:sym typeface="Wingdings" panose="05000000000000000000" pitchFamily="2" charset="2"/>
            </a:endParaRPr>
          </a:p>
          <a:p>
            <a:pPr marL="285750" indent="-285750">
              <a:buFont typeface="Arial" panose="020B0604020202020204" pitchFamily="34" charset="0"/>
              <a:buChar char="•"/>
              <a:defRPr/>
            </a:pPr>
            <a:endParaRPr lang="en-GB" dirty="0">
              <a:solidFill>
                <a:prstClr val="black"/>
              </a:solidFill>
              <a:latin typeface="Calibri"/>
              <a:sym typeface="Wingdings" panose="05000000000000000000" pitchFamily="2" charset="2"/>
            </a:endParaRPr>
          </a:p>
          <a:p>
            <a:pPr marL="285750" indent="-285750">
              <a:buFont typeface="Arial" panose="020B0604020202020204" pitchFamily="34" charset="0"/>
              <a:buChar char="•"/>
              <a:defRPr/>
            </a:pPr>
            <a:endParaRPr lang="en-GB" dirty="0">
              <a:solidFill>
                <a:prstClr val="black"/>
              </a:solidFill>
              <a:latin typeface="Calibri"/>
              <a:sym typeface="Wingdings" panose="05000000000000000000" pitchFamily="2" charset="2"/>
            </a:endParaRPr>
          </a:p>
          <a:p>
            <a:pPr marL="285750" indent="-285750">
              <a:buFont typeface="Arial" panose="020B0604020202020204" pitchFamily="34" charset="0"/>
              <a:buChar char="•"/>
              <a:defRPr/>
            </a:pPr>
            <a:endParaRPr lang="en-GB" dirty="0">
              <a:solidFill>
                <a:prstClr val="black"/>
              </a:solidFill>
              <a:latin typeface="Calibri"/>
              <a:sym typeface="Wingdings" panose="05000000000000000000" pitchFamily="2" charset="2"/>
            </a:endParaRPr>
          </a:p>
          <a:p>
            <a:pPr marL="285750" indent="-285750">
              <a:buFont typeface="Arial" panose="020B0604020202020204" pitchFamily="34" charset="0"/>
              <a:buChar char="•"/>
              <a:defRPr/>
            </a:pPr>
            <a:endParaRPr lang="en-GB" dirty="0">
              <a:solidFill>
                <a:prstClr val="black"/>
              </a:solidFill>
              <a:latin typeface="Calibri"/>
              <a:sym typeface="Wingdings" panose="05000000000000000000" pitchFamily="2" charset="2"/>
            </a:endParaRPr>
          </a:p>
          <a:p>
            <a:pPr marL="285750" indent="-285750">
              <a:buFont typeface="Arial" panose="020B0604020202020204" pitchFamily="34" charset="0"/>
              <a:buChar char="•"/>
              <a:defRPr/>
            </a:pPr>
            <a:endParaRPr lang="en-GB" dirty="0">
              <a:solidFill>
                <a:prstClr val="black"/>
              </a:solidFill>
              <a:latin typeface="Calibri"/>
              <a:sym typeface="Wingdings" panose="05000000000000000000" pitchFamily="2" charset="2"/>
            </a:endParaRPr>
          </a:p>
          <a:p>
            <a:pPr marL="285750" indent="-285750">
              <a:buFont typeface="Arial" panose="020B0604020202020204" pitchFamily="34" charset="0"/>
              <a:buChar char="•"/>
              <a:defRPr/>
            </a:pPr>
            <a:endParaRPr lang="en-GB" dirty="0">
              <a:solidFill>
                <a:prstClr val="black"/>
              </a:solidFill>
              <a:latin typeface="Calibri"/>
              <a:sym typeface="Wingdings" panose="05000000000000000000" pitchFamily="2" charset="2"/>
            </a:endParaRPr>
          </a:p>
          <a:p>
            <a:pPr marL="285750" indent="-285750">
              <a:buFont typeface="Arial" panose="020B0604020202020204" pitchFamily="34" charset="0"/>
              <a:buChar char="•"/>
              <a:defRPr/>
            </a:pPr>
            <a:endParaRPr lang="en-GB" dirty="0">
              <a:solidFill>
                <a:prstClr val="black"/>
              </a:solidFill>
              <a:latin typeface="Calibri"/>
              <a:sym typeface="Wingdings" panose="05000000000000000000" pitchFamily="2" charset="2"/>
            </a:endParaRPr>
          </a:p>
          <a:p>
            <a:pPr marL="285750" indent="-285750">
              <a:lnSpc>
                <a:spcPct val="150000"/>
              </a:lnSpc>
              <a:buFont typeface="Arial" panose="020B0604020202020204" pitchFamily="34" charset="0"/>
              <a:buChar char="•"/>
              <a:defRPr/>
            </a:pPr>
            <a:endParaRPr kumimoji="0" lang="en-GB"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endParaRPr>
          </a:p>
          <a:p>
            <a:pPr marL="285750" indent="-285750">
              <a:lnSpc>
                <a:spcPct val="150000"/>
              </a:lnSpc>
              <a:buFont typeface="Arial" panose="020B0604020202020204" pitchFamily="34" charset="0"/>
              <a:buChar char="•"/>
              <a:defRPr/>
            </a:pPr>
            <a:r>
              <a:rPr kumimoji="0" lang="en-GB"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Shapley value gives us:</a:t>
            </a:r>
          </a:p>
          <a:p>
            <a:pPr marL="742950" lvl="1" indent="-285750">
              <a:lnSpc>
                <a:spcPct val="150000"/>
              </a:lnSpc>
              <a:buFont typeface="Wingdings" panose="05000000000000000000" pitchFamily="2" charset="2"/>
              <a:buChar char="Ø"/>
              <a:defRPr/>
            </a:pPr>
            <a:r>
              <a:rPr kumimoji="0" lang="en-GB"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The (weighted) average marginal contribution of a </a:t>
            </a:r>
            <a:r>
              <a:rPr kumimoji="0" lang="en-GB" b="0" i="0" u="sng"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feature value</a:t>
            </a:r>
            <a:r>
              <a:rPr kumimoji="0" lang="en-GB"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across all possible </a:t>
            </a:r>
            <a:r>
              <a:rPr kumimoji="0" lang="en-GB" b="0" u="sng"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coalitions</a:t>
            </a:r>
          </a:p>
          <a:p>
            <a:pPr marL="715963" lvl="2">
              <a:lnSpc>
                <a:spcPct val="150000"/>
              </a:lnSpc>
              <a:defRPr/>
            </a:pPr>
            <a:r>
              <a:rPr lang="en-GB" dirty="0">
                <a:solidFill>
                  <a:prstClr val="black"/>
                </a:solidFill>
                <a:latin typeface="Calibri"/>
                <a:sym typeface="Wingdings" panose="05000000000000000000" pitchFamily="2" charset="2"/>
              </a:rPr>
              <a:t>I.e. the avg. </a:t>
            </a:r>
            <a:r>
              <a:rPr lang="en-GB" b="1" dirty="0">
                <a:solidFill>
                  <a:prstClr val="black"/>
                </a:solidFill>
                <a:latin typeface="Calibri"/>
                <a:sym typeface="Wingdings" panose="05000000000000000000" pitchFamily="2" charset="2"/>
              </a:rPr>
              <a:t>change in the prediction</a:t>
            </a:r>
            <a:r>
              <a:rPr lang="en-GB" dirty="0">
                <a:solidFill>
                  <a:prstClr val="black"/>
                </a:solidFill>
                <a:latin typeface="Calibri"/>
                <a:sym typeface="Wingdings" panose="05000000000000000000" pitchFamily="2" charset="2"/>
              </a:rPr>
              <a:t> that the coalition ‘already in the room’ receives when the feature value </a:t>
            </a:r>
            <a:r>
              <a:rPr lang="en-GB" b="1" dirty="0">
                <a:solidFill>
                  <a:prstClr val="black"/>
                </a:solidFill>
                <a:latin typeface="Calibri"/>
                <a:sym typeface="Wingdings" panose="05000000000000000000" pitchFamily="2" charset="2"/>
              </a:rPr>
              <a:t>joins the coalition</a:t>
            </a:r>
          </a:p>
          <a:p>
            <a:pPr marL="285750" indent="-285750">
              <a:lnSpc>
                <a:spcPct val="150000"/>
              </a:lnSpc>
              <a:buFont typeface="Arial" panose="020B0604020202020204" pitchFamily="34" charset="0"/>
              <a:buChar char="•"/>
              <a:defRPr/>
            </a:pPr>
            <a:r>
              <a:rPr lang="en-GB" dirty="0">
                <a:solidFill>
                  <a:prstClr val="black"/>
                </a:solidFill>
                <a:sym typeface="Wingdings" panose="05000000000000000000" pitchFamily="2" charset="2"/>
              </a:rPr>
              <a:t>Shapley value does </a:t>
            </a:r>
            <a:r>
              <a:rPr lang="en-GB" b="1" dirty="0">
                <a:solidFill>
                  <a:prstClr val="black"/>
                </a:solidFill>
                <a:sym typeface="Wingdings" panose="05000000000000000000" pitchFamily="2" charset="2"/>
              </a:rPr>
              <a:t>NOT</a:t>
            </a:r>
            <a:r>
              <a:rPr lang="en-GB" dirty="0">
                <a:solidFill>
                  <a:prstClr val="black"/>
                </a:solidFill>
                <a:sym typeface="Wingdings" panose="05000000000000000000" pitchFamily="2" charset="2"/>
              </a:rPr>
              <a:t> gives us:</a:t>
            </a:r>
          </a:p>
          <a:p>
            <a:pPr marL="742950" lvl="1" indent="-285750">
              <a:lnSpc>
                <a:spcPct val="150000"/>
              </a:lnSpc>
              <a:buFont typeface="Wingdings" panose="05000000000000000000" pitchFamily="2" charset="2"/>
              <a:buChar char="Ø"/>
              <a:defRPr/>
            </a:pPr>
            <a:r>
              <a:rPr lang="en-GB" dirty="0">
                <a:solidFill>
                  <a:prstClr val="black"/>
                </a:solidFill>
                <a:latin typeface="Calibri"/>
                <a:sym typeface="Wingdings" panose="05000000000000000000" pitchFamily="2" charset="2"/>
              </a:rPr>
              <a:t>The change in the prediction </a:t>
            </a:r>
            <a:r>
              <a:rPr lang="en-GB" u="sng" dirty="0">
                <a:solidFill>
                  <a:prstClr val="black"/>
                </a:solidFill>
                <a:latin typeface="Calibri"/>
                <a:sym typeface="Wingdings" panose="05000000000000000000" pitchFamily="2" charset="2"/>
              </a:rPr>
              <a:t>performance</a:t>
            </a:r>
            <a:r>
              <a:rPr lang="en-GB" dirty="0">
                <a:solidFill>
                  <a:prstClr val="black"/>
                </a:solidFill>
                <a:latin typeface="Calibri"/>
                <a:sym typeface="Wingdings" panose="05000000000000000000" pitchFamily="2" charset="2"/>
              </a:rPr>
              <a:t> when feature is </a:t>
            </a:r>
            <a:r>
              <a:rPr lang="en-GB" b="1" dirty="0">
                <a:solidFill>
                  <a:prstClr val="black"/>
                </a:solidFill>
                <a:latin typeface="Calibri"/>
                <a:sym typeface="Wingdings" panose="05000000000000000000" pitchFamily="2" charset="2"/>
              </a:rPr>
              <a:t>removed</a:t>
            </a:r>
            <a:r>
              <a:rPr lang="en-GB" dirty="0">
                <a:solidFill>
                  <a:prstClr val="black"/>
                </a:solidFill>
                <a:latin typeface="Calibri"/>
                <a:sym typeface="Wingdings" panose="05000000000000000000" pitchFamily="2" charset="2"/>
              </a:rPr>
              <a:t> from the model</a:t>
            </a:r>
            <a:endParaRPr kumimoji="0" lang="en-GB" b="0" i="0" u="none" strike="noStrike" kern="1200" cap="none" spc="0" normalizeH="0" baseline="0" noProof="0" dirty="0">
              <a:ln>
                <a:noFill/>
              </a:ln>
              <a:solidFill>
                <a:prstClr val="black"/>
              </a:solidFill>
              <a:effectLst/>
              <a:uLnTx/>
              <a:uFillTx/>
              <a:latin typeface="Calibri"/>
              <a:ea typeface="+mn-ea"/>
              <a:cs typeface="+mn-cs"/>
            </a:endParaRPr>
          </a:p>
          <a:p>
            <a:pPr marL="285750" indent="-285750">
              <a:buFont typeface="Arial" panose="020B0604020202020204" pitchFamily="34" charset="0"/>
              <a:buChar char="•"/>
              <a:defRPr/>
            </a:pPr>
            <a:endParaRPr kumimoji="0" lang="en-GB"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p:cNvSpPr txBox="1"/>
          <p:nvPr/>
        </p:nvSpPr>
        <p:spPr>
          <a:xfrm>
            <a:off x="911424" y="1772816"/>
            <a:ext cx="3600400" cy="2169825"/>
          </a:xfrm>
          <a:prstGeom prst="rect">
            <a:avLst/>
          </a:prstGeom>
          <a:noFill/>
        </p:spPr>
        <p:txBody>
          <a:bodyPr wrap="square" rtlCol="0">
            <a:noAutofit/>
          </a:bodyPr>
          <a:lstStyle/>
          <a:p>
            <a:pPr marL="742950" lvl="1" indent="-285750">
              <a:lnSpc>
                <a:spcPct val="150000"/>
              </a:lnSpc>
              <a:buFont typeface="Wingdings" panose="05000000000000000000" pitchFamily="2" charset="2"/>
              <a:buChar char="Ø"/>
              <a:defRPr/>
            </a:pPr>
            <a:r>
              <a:rPr lang="en-GB" dirty="0">
                <a:solidFill>
                  <a:prstClr val="black"/>
                </a:solidFill>
              </a:rPr>
              <a:t>Player	</a:t>
            </a:r>
            <a:r>
              <a:rPr lang="en-GB" dirty="0">
                <a:solidFill>
                  <a:prstClr val="black"/>
                </a:solidFill>
                <a:sym typeface="Wingdings" panose="05000000000000000000" pitchFamily="2" charset="2"/>
              </a:rPr>
              <a:t></a:t>
            </a:r>
          </a:p>
          <a:p>
            <a:pPr marL="742950" lvl="1" indent="-285750">
              <a:lnSpc>
                <a:spcPct val="150000"/>
              </a:lnSpc>
              <a:buFont typeface="Wingdings" panose="05000000000000000000" pitchFamily="2" charset="2"/>
              <a:buChar char="Ø"/>
              <a:defRPr/>
            </a:pPr>
            <a:r>
              <a:rPr lang="en-GB" dirty="0">
                <a:solidFill>
                  <a:prstClr val="black"/>
                </a:solidFill>
                <a:sym typeface="Wingdings" panose="05000000000000000000" pitchFamily="2" charset="2"/>
              </a:rPr>
              <a:t>Game	</a:t>
            </a:r>
          </a:p>
          <a:p>
            <a:pPr marL="742950" lvl="1" indent="-285750">
              <a:lnSpc>
                <a:spcPct val="150000"/>
              </a:lnSpc>
              <a:buFont typeface="Wingdings" panose="05000000000000000000" pitchFamily="2" charset="2"/>
              <a:buChar char="Ø"/>
              <a:defRPr/>
            </a:pPr>
            <a:r>
              <a:rPr lang="en-GB" dirty="0">
                <a:solidFill>
                  <a:prstClr val="black"/>
                </a:solidFill>
                <a:sym typeface="Wingdings" panose="05000000000000000000" pitchFamily="2" charset="2"/>
              </a:rPr>
              <a:t>Pay-out	</a:t>
            </a:r>
          </a:p>
          <a:p>
            <a:pPr marL="742950" lvl="1" indent="-285750">
              <a:lnSpc>
                <a:spcPct val="150000"/>
              </a:lnSpc>
              <a:buFont typeface="Wingdings" panose="05000000000000000000" pitchFamily="2" charset="2"/>
              <a:buChar char="Ø"/>
              <a:defRPr/>
            </a:pPr>
            <a:r>
              <a:rPr lang="en-GB" dirty="0">
                <a:solidFill>
                  <a:prstClr val="black"/>
                </a:solidFill>
                <a:sym typeface="Wingdings" panose="05000000000000000000" pitchFamily="2" charset="2"/>
              </a:rPr>
              <a:t>Coalition 	</a:t>
            </a:r>
          </a:p>
          <a:p>
            <a:pPr marL="625475" lvl="1" defTabSz="722313">
              <a:lnSpc>
                <a:spcPct val="150000"/>
              </a:lnSpc>
              <a:tabLst>
                <a:tab pos="539750" algn="l"/>
              </a:tabLst>
              <a:defRPr/>
            </a:pPr>
            <a:r>
              <a:rPr lang="en-GB" dirty="0">
                <a:solidFill>
                  <a:prstClr val="black"/>
                </a:solidFill>
                <a:sym typeface="Wingdings" panose="05000000000000000000" pitchFamily="2" charset="2"/>
              </a:rPr>
              <a:t>	(i.e. combinations of players)</a:t>
            </a:r>
          </a:p>
        </p:txBody>
      </p:sp>
      <p:sp>
        <p:nvSpPr>
          <p:cNvPr id="6" name="TextBox 5"/>
          <p:cNvSpPr txBox="1"/>
          <p:nvPr/>
        </p:nvSpPr>
        <p:spPr>
          <a:xfrm>
            <a:off x="3215680" y="1772816"/>
            <a:ext cx="8495870" cy="2169825"/>
          </a:xfrm>
          <a:prstGeom prst="rect">
            <a:avLst/>
          </a:prstGeom>
          <a:noFill/>
        </p:spPr>
        <p:txBody>
          <a:bodyPr wrap="square" rtlCol="0">
            <a:noAutofit/>
          </a:bodyPr>
          <a:lstStyle/>
          <a:p>
            <a:pPr lvl="1">
              <a:lnSpc>
                <a:spcPct val="150000"/>
              </a:lnSpc>
              <a:defRPr/>
            </a:pPr>
            <a:r>
              <a:rPr lang="en-GB" i="1" dirty="0">
                <a:solidFill>
                  <a:prstClr val="black"/>
                </a:solidFill>
                <a:sym typeface="Wingdings" panose="05000000000000000000" pitchFamily="2" charset="2"/>
              </a:rPr>
              <a:t>Feature </a:t>
            </a:r>
            <a:r>
              <a:rPr lang="en-GB" i="1" u="sng" dirty="0">
                <a:solidFill>
                  <a:prstClr val="black"/>
                </a:solidFill>
                <a:sym typeface="Wingdings" panose="05000000000000000000" pitchFamily="2" charset="2"/>
              </a:rPr>
              <a:t>value</a:t>
            </a:r>
            <a:r>
              <a:rPr lang="en-GB" dirty="0">
                <a:solidFill>
                  <a:prstClr val="black"/>
                </a:solidFill>
                <a:sym typeface="Wingdings" panose="05000000000000000000" pitchFamily="2" charset="2"/>
              </a:rPr>
              <a:t> of instance in the data to collaborate to receive pay-out (= prediction)</a:t>
            </a:r>
          </a:p>
          <a:p>
            <a:pPr lvl="1">
              <a:lnSpc>
                <a:spcPct val="150000"/>
              </a:lnSpc>
              <a:defRPr/>
            </a:pPr>
            <a:r>
              <a:rPr lang="en-GB" i="1" dirty="0">
                <a:solidFill>
                  <a:prstClr val="black"/>
                </a:solidFill>
                <a:sym typeface="Wingdings" panose="05000000000000000000" pitchFamily="2" charset="2"/>
              </a:rPr>
              <a:t>Prediction task</a:t>
            </a:r>
            <a:r>
              <a:rPr lang="en-GB" dirty="0">
                <a:solidFill>
                  <a:prstClr val="black"/>
                </a:solidFill>
                <a:sym typeface="Wingdings" panose="05000000000000000000" pitchFamily="2" charset="2"/>
              </a:rPr>
              <a:t> (executed by the model)</a:t>
            </a:r>
          </a:p>
          <a:p>
            <a:pPr lvl="1">
              <a:lnSpc>
                <a:spcPct val="150000"/>
              </a:lnSpc>
              <a:defRPr/>
            </a:pPr>
            <a:r>
              <a:rPr lang="en-GB" i="1" dirty="0">
                <a:solidFill>
                  <a:prstClr val="black"/>
                </a:solidFill>
                <a:sym typeface="Wingdings" panose="05000000000000000000" pitchFamily="2" charset="2"/>
              </a:rPr>
              <a:t>Prediction</a:t>
            </a:r>
            <a:r>
              <a:rPr lang="en-GB" dirty="0">
                <a:solidFill>
                  <a:prstClr val="black"/>
                </a:solidFill>
                <a:sym typeface="Wingdings" panose="05000000000000000000" pitchFamily="2" charset="2"/>
              </a:rPr>
              <a:t> by the model for an instance in the data</a:t>
            </a:r>
          </a:p>
          <a:p>
            <a:pPr lvl="1">
              <a:lnSpc>
                <a:spcPct val="150000"/>
              </a:lnSpc>
              <a:defRPr/>
            </a:pPr>
            <a:r>
              <a:rPr lang="en-GB" i="1" dirty="0">
                <a:solidFill>
                  <a:prstClr val="black"/>
                </a:solidFill>
                <a:sym typeface="Wingdings" panose="05000000000000000000" pitchFamily="2" charset="2"/>
              </a:rPr>
              <a:t>Combination of features</a:t>
            </a:r>
            <a:r>
              <a:rPr lang="en-GB" dirty="0">
                <a:solidFill>
                  <a:prstClr val="black"/>
                </a:solidFill>
                <a:sym typeface="Wingdings" panose="05000000000000000000" pitchFamily="2" charset="2"/>
              </a:rPr>
              <a:t> (in </a:t>
            </a:r>
            <a:r>
              <a:rPr lang="en-GB" dirty="0" err="1">
                <a:solidFill>
                  <a:prstClr val="black"/>
                </a:solidFill>
                <a:sym typeface="Wingdings" panose="05000000000000000000" pitchFamily="2" charset="2"/>
              </a:rPr>
              <a:t>casu</a:t>
            </a:r>
            <a:r>
              <a:rPr lang="en-GB" dirty="0">
                <a:solidFill>
                  <a:prstClr val="black"/>
                </a:solidFill>
                <a:sym typeface="Wingdings" panose="05000000000000000000" pitchFamily="2" charset="2"/>
              </a:rPr>
              <a:t>: the choice set)</a:t>
            </a:r>
          </a:p>
        </p:txBody>
      </p:sp>
    </p:spTree>
    <p:extLst>
      <p:ext uri="{BB962C8B-B14F-4D97-AF65-F5344CB8AC3E}">
        <p14:creationId xmlns:p14="http://schemas.microsoft.com/office/powerpoint/2010/main" val="139785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animEffect transition="in" filter="fade">
                                      <p:cBhvr>
                                        <p:cTn id="15" dur="500"/>
                                        <p:tgtEl>
                                          <p:spTgt spid="5">
                                            <p:txEl>
                                              <p:pRg st="12" end="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3" end="13"/>
                                            </p:txEl>
                                          </p:spTgt>
                                        </p:tgtEl>
                                        <p:attrNameLst>
                                          <p:attrName>style.visibility</p:attrName>
                                        </p:attrNameLst>
                                      </p:cBhvr>
                                      <p:to>
                                        <p:strVal val="visible"/>
                                      </p:to>
                                    </p:set>
                                    <p:animEffect transition="in" filter="fade">
                                      <p:cBhvr>
                                        <p:cTn id="20" dur="500"/>
                                        <p:tgtEl>
                                          <p:spTgt spid="5">
                                            <p:txEl>
                                              <p:pRg st="13" end="1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4" end="14"/>
                                            </p:txEl>
                                          </p:spTgt>
                                        </p:tgtEl>
                                        <p:attrNameLst>
                                          <p:attrName>style.visibility</p:attrName>
                                        </p:attrNameLst>
                                      </p:cBhvr>
                                      <p:to>
                                        <p:strVal val="visible"/>
                                      </p:to>
                                    </p:set>
                                    <p:animEffect transition="in" filter="fade">
                                      <p:cBhvr>
                                        <p:cTn id="23"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Clipping"/>
          <p:cNvPicPr>
            <a:picLocks noChangeAspect="1"/>
          </p:cNvPicPr>
          <p:nvPr/>
        </p:nvPicPr>
        <p:blipFill rotWithShape="1">
          <a:blip r:embed="rId2">
            <a:extLst>
              <a:ext uri="{28A0092B-C50C-407E-A947-70E740481C1C}">
                <a14:useLocalDpi xmlns:a14="http://schemas.microsoft.com/office/drawing/2010/main" val="0"/>
              </a:ext>
            </a:extLst>
          </a:blip>
          <a:srcRect t="49754"/>
          <a:stretch/>
        </p:blipFill>
        <p:spPr>
          <a:xfrm>
            <a:off x="7752184" y="4126761"/>
            <a:ext cx="4176000" cy="1390628"/>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GB" dirty="0"/>
              <a:t>Shapley values</a:t>
            </a:r>
          </a:p>
        </p:txBody>
      </p:sp>
      <p:sp>
        <p:nvSpPr>
          <p:cNvPr id="5" name="TextBox 4"/>
          <p:cNvSpPr txBox="1"/>
          <p:nvPr/>
        </p:nvSpPr>
        <p:spPr>
          <a:xfrm>
            <a:off x="1044000" y="1368000"/>
            <a:ext cx="10236576" cy="5353476"/>
          </a:xfrm>
          <a:prstGeom prst="rect">
            <a:avLst/>
          </a:prstGeom>
          <a:noFill/>
        </p:spPr>
        <p:txBody>
          <a:bodyPr wrap="square" rtlCol="0">
            <a:noAutofit/>
          </a:bodyPr>
          <a:lstStyle/>
          <a:p>
            <a:pPr>
              <a:defRPr/>
            </a:pPr>
            <a:r>
              <a:rPr kumimoji="0" lang="en-GB" b="1" i="0" u="none" strike="noStrike" kern="1200" cap="none" spc="0" normalizeH="0" baseline="0" noProof="0" dirty="0">
                <a:ln>
                  <a:noFill/>
                </a:ln>
                <a:solidFill>
                  <a:prstClr val="black"/>
                </a:solidFill>
                <a:effectLst/>
                <a:uLnTx/>
                <a:uFillTx/>
                <a:latin typeface="Calibri"/>
                <a:ea typeface="+mn-ea"/>
                <a:cs typeface="+mn-cs"/>
              </a:rPr>
              <a:t>Suppose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You have a trained ML model to predict apartment prices</a:t>
            </a:r>
          </a:p>
          <a:p>
            <a:pPr marL="285750" indent="-285750">
              <a:buFont typeface="Arial" panose="020B0604020202020204" pitchFamily="34" charset="0"/>
              <a:buChar char="•"/>
              <a:defRPr/>
            </a:pPr>
            <a:r>
              <a:rPr lang="en-GB" dirty="0">
                <a:solidFill>
                  <a:prstClr val="black"/>
                </a:solidFill>
              </a:rPr>
              <a:t>The avg. apartment costs </a:t>
            </a:r>
            <a:r>
              <a:rPr lang="en-GB" b="1" dirty="0">
                <a:solidFill>
                  <a:prstClr val="black"/>
                </a:solidFill>
              </a:rPr>
              <a:t>€310k</a:t>
            </a:r>
          </a:p>
          <a:p>
            <a:pPr marL="285750" indent="-285750">
              <a:buFont typeface="Arial" panose="020B0604020202020204" pitchFamily="34" charset="0"/>
              <a:buChar char="•"/>
            </a:pPr>
            <a:r>
              <a:rPr lang="en-US" dirty="0"/>
              <a:t>Instance </a:t>
            </a:r>
            <a:endParaRPr lang="en-US" dirty="0">
              <a:sym typeface="Wingdings" panose="05000000000000000000" pitchFamily="2" charset="2"/>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Question</a:t>
            </a:r>
            <a:r>
              <a:rPr lang="en-US" dirty="0"/>
              <a:t>: </a:t>
            </a:r>
            <a:r>
              <a:rPr lang="en-US" i="1" dirty="0"/>
              <a:t>how did each of these feature values </a:t>
            </a:r>
            <a:r>
              <a:rPr lang="en-GB" i="1" dirty="0"/>
              <a:t>contributed to the prediction?</a:t>
            </a:r>
          </a:p>
          <a:p>
            <a:pPr marL="285750" indent="-285750">
              <a:buFont typeface="Arial" panose="020B0604020202020204" pitchFamily="34" charset="0"/>
              <a:buChar cha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indent="-285750">
              <a:buFont typeface="Arial" panose="020B0604020202020204" pitchFamily="34" charset="0"/>
              <a:buChar cha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indent="-285750">
              <a:buFont typeface="Arial" panose="020B0604020202020204" pitchFamily="34" charset="0"/>
              <a:buChar char="•"/>
            </a:pPr>
            <a:endParaRPr lang="en-GB" dirty="0">
              <a:solidFill>
                <a:prstClr val="black"/>
              </a:solidFill>
              <a:latin typeface="Calibri"/>
            </a:endParaRPr>
          </a:p>
          <a:p>
            <a:pPr marL="285750" indent="-285750">
              <a:buFont typeface="Arial" panose="020B0604020202020204" pitchFamily="34" charset="0"/>
              <a:buChar char="•"/>
            </a:pPr>
            <a:endParaRPr lang="en-GB" dirty="0">
              <a:solidFill>
                <a:prstClr val="black"/>
              </a:solidFill>
              <a:latin typeface="Calibri"/>
            </a:endParaRPr>
          </a:p>
          <a:p>
            <a:pPr marL="285750" indent="-285750">
              <a:buFont typeface="Arial" panose="020B0604020202020204" pitchFamily="34" charset="0"/>
              <a:buChar char="•"/>
            </a:pPr>
            <a:endParaRPr lang="en-GB" dirty="0">
              <a:solidFill>
                <a:prstClr val="black"/>
              </a:solidFill>
              <a:latin typeface="Calibri"/>
            </a:endParaRPr>
          </a:p>
          <a:p>
            <a:pPr marL="285750" indent="-285750">
              <a:buFont typeface="Arial" panose="020B0604020202020204" pitchFamily="34" charset="0"/>
              <a:buChar char="•"/>
            </a:pPr>
            <a:endParaRPr lang="en-GB" dirty="0">
              <a:solidFill>
                <a:prstClr val="black"/>
              </a:solidFill>
              <a:latin typeface="Calibri"/>
            </a:endParaRPr>
          </a:p>
          <a:p>
            <a:r>
              <a:rPr lang="en-GB" b="1" dirty="0">
                <a:solidFill>
                  <a:prstClr val="black"/>
                </a:solidFill>
                <a:latin typeface="Calibri"/>
              </a:rPr>
              <a:t>How important is “cat-banned”?</a:t>
            </a:r>
          </a:p>
          <a:p>
            <a:pPr marL="285750" indent="-285750">
              <a:buFont typeface="Arial" panose="020B0604020202020204" pitchFamily="34" charset="0"/>
              <a:buChar char="•"/>
            </a:pPr>
            <a:r>
              <a:rPr lang="en-GB" noProof="0" dirty="0">
                <a:solidFill>
                  <a:prstClr val="black"/>
                </a:solidFill>
                <a:latin typeface="Calibri"/>
              </a:rPr>
              <a:t>Let’s estimate the price </a:t>
            </a:r>
            <a:r>
              <a:rPr lang="en-GB" dirty="0">
                <a:solidFill>
                  <a:prstClr val="black"/>
                </a:solidFill>
                <a:latin typeface="Calibri"/>
              </a:rPr>
              <a:t>without cats-banned</a:t>
            </a:r>
            <a:endParaRPr lang="en-GB" dirty="0">
              <a:solidFill>
                <a:prstClr val="black"/>
              </a:solidFill>
              <a:latin typeface="Calibri"/>
              <a:sym typeface="Wingdings" panose="05000000000000000000" pitchFamily="2" charset="2"/>
            </a:endParaRPr>
          </a:p>
          <a:p>
            <a:pPr marL="285750" indent="-285750">
              <a:buFont typeface="Arial" panose="020B0604020202020204" pitchFamily="34" charset="0"/>
              <a:buChar char="•"/>
            </a:pPr>
            <a:endParaRPr kumimoji="0" lang="en-GB" sz="1800" i="0" u="none" strike="noStrike" kern="1200" cap="none" spc="0" normalizeH="0" baseline="0" noProof="0" dirty="0">
              <a:ln>
                <a:noFill/>
              </a:ln>
              <a:solidFill>
                <a:prstClr val="black"/>
              </a:solidFill>
              <a:effectLst/>
              <a:uLnTx/>
              <a:uFillTx/>
              <a:latin typeface="Calibri"/>
              <a:sym typeface="Wingdings" panose="05000000000000000000" pitchFamily="2" charset="2"/>
            </a:endParaRPr>
          </a:p>
          <a:p>
            <a:pPr marL="285750" indent="-285750">
              <a:buFont typeface="Arial" panose="020B0604020202020204" pitchFamily="34" charset="0"/>
              <a:buChar char="•"/>
            </a:pPr>
            <a:r>
              <a:rPr lang="en-GB" b="1" dirty="0">
                <a:solidFill>
                  <a:prstClr val="black"/>
                </a:solidFill>
                <a:latin typeface="Calibri"/>
                <a:sym typeface="Wingdings" panose="05000000000000000000" pitchFamily="2" charset="2"/>
              </a:rPr>
              <a:t>But</a:t>
            </a:r>
            <a:r>
              <a:rPr lang="en-GB" dirty="0">
                <a:solidFill>
                  <a:prstClr val="black"/>
                </a:solidFill>
                <a:latin typeface="Calibri"/>
                <a:sym typeface="Wingdings" panose="05000000000000000000" pitchFamily="2" charset="2"/>
              </a:rPr>
              <a:t>, this estimate (€10k) is conditional on </a:t>
            </a:r>
            <a:r>
              <a:rPr lang="en-GB" b="1" dirty="0">
                <a:solidFill>
                  <a:prstClr val="black"/>
                </a:solidFill>
                <a:latin typeface="Calibri"/>
                <a:sym typeface="Wingdings" panose="05000000000000000000" pitchFamily="2" charset="2"/>
              </a:rPr>
              <a:t>coalition</a:t>
            </a:r>
          </a:p>
          <a:p>
            <a:pPr defTabSz="269875"/>
            <a:r>
              <a:rPr lang="en-GB" dirty="0">
                <a:solidFill>
                  <a:prstClr val="black"/>
                </a:solidFill>
                <a:latin typeface="Calibri"/>
                <a:sym typeface="Wingdings" panose="05000000000000000000" pitchFamily="2" charset="2"/>
              </a:rPr>
              <a:t>	{park-nearby, 50m</a:t>
            </a:r>
            <a:r>
              <a:rPr lang="en-GB" baseline="30000" dirty="0">
                <a:solidFill>
                  <a:prstClr val="black"/>
                </a:solidFill>
                <a:latin typeface="Calibri"/>
                <a:sym typeface="Wingdings" panose="05000000000000000000" pitchFamily="2" charset="2"/>
              </a:rPr>
              <a:t>2</a:t>
            </a:r>
            <a:r>
              <a:rPr lang="en-GB" dirty="0">
                <a:solidFill>
                  <a:prstClr val="black"/>
                </a:solidFill>
                <a:latin typeface="Calibri"/>
                <a:sym typeface="Wingdings" panose="05000000000000000000" pitchFamily="2" charset="2"/>
              </a:rPr>
              <a:t>, 1</a:t>
            </a:r>
            <a:r>
              <a:rPr lang="en-GB" baseline="30000" dirty="0">
                <a:solidFill>
                  <a:prstClr val="black"/>
                </a:solidFill>
                <a:latin typeface="Calibri"/>
                <a:sym typeface="Wingdings" panose="05000000000000000000" pitchFamily="2" charset="2"/>
              </a:rPr>
              <a:t>st</a:t>
            </a:r>
            <a:r>
              <a:rPr lang="en-GB" dirty="0">
                <a:solidFill>
                  <a:prstClr val="black"/>
                </a:solidFill>
                <a:latin typeface="Calibri"/>
                <a:sym typeface="Wingdings" panose="05000000000000000000" pitchFamily="2" charset="2"/>
              </a:rPr>
              <a:t> floor}</a:t>
            </a:r>
          </a:p>
          <a:p>
            <a:pPr marL="285750" indent="-285750">
              <a:buFont typeface="Arial" panose="020B0604020202020204" pitchFamily="34" charset="0"/>
              <a:buChar char="•"/>
            </a:pPr>
            <a:endParaRPr lang="en-GB" dirty="0">
              <a:solidFill>
                <a:prstClr val="black"/>
              </a:solidFill>
              <a:latin typeface="Calibri"/>
              <a:sym typeface="Wingdings" panose="05000000000000000000" pitchFamily="2" charset="2"/>
            </a:endParaRPr>
          </a:p>
          <a:p>
            <a:pPr marL="285750" indent="-285750">
              <a:buFont typeface="Arial" panose="020B0604020202020204" pitchFamily="34" charset="0"/>
              <a:buChar char="•"/>
            </a:pPr>
            <a:r>
              <a:rPr kumimoji="0" lang="en-GB" sz="1800" b="1" i="0" u="none" strike="noStrike" kern="1200" cap="none" spc="0" normalizeH="0" baseline="0" noProof="0" dirty="0">
                <a:ln>
                  <a:noFill/>
                </a:ln>
                <a:solidFill>
                  <a:prstClr val="black"/>
                </a:solidFill>
                <a:effectLst/>
                <a:uLnTx/>
                <a:uFillTx/>
                <a:latin typeface="Calibri"/>
                <a:sym typeface="Wingdings" panose="05000000000000000000" pitchFamily="2" charset="2"/>
              </a:rPr>
              <a:t>Solution</a:t>
            </a:r>
            <a:r>
              <a:rPr kumimoji="0" lang="en-GB" sz="1800" i="0" u="none" strike="noStrike" kern="1200" cap="none" spc="0" normalizeH="0" baseline="0" noProof="0" dirty="0">
                <a:ln>
                  <a:noFill/>
                </a:ln>
                <a:solidFill>
                  <a:prstClr val="black"/>
                </a:solidFill>
                <a:effectLst/>
                <a:uLnTx/>
                <a:uFillTx/>
                <a:latin typeface="Calibri"/>
                <a:sym typeface="Wingdings" panose="05000000000000000000" pitchFamily="2" charset="2"/>
              </a:rPr>
              <a:t>:</a:t>
            </a:r>
            <a:r>
              <a:rPr kumimoji="0" lang="en-GB" sz="1800" i="0" u="none" strike="noStrike" kern="1200" cap="none" spc="0" normalizeH="0" noProof="0" dirty="0">
                <a:ln>
                  <a:noFill/>
                </a:ln>
                <a:solidFill>
                  <a:prstClr val="black"/>
                </a:solidFill>
                <a:effectLst/>
                <a:uLnTx/>
                <a:uFillTx/>
                <a:latin typeface="Calibri"/>
                <a:sym typeface="Wingdings" panose="05000000000000000000" pitchFamily="2" charset="2"/>
              </a:rPr>
              <a:t> enumerate over all possible coalitions</a:t>
            </a:r>
            <a:endParaRPr kumimoji="0" lang="en-GB" sz="1800" i="0" u="none" strike="noStrike" kern="1200" cap="none" spc="0" normalizeH="0" baseline="0" noProof="0" dirty="0">
              <a:ln>
                <a:noFill/>
              </a:ln>
              <a:solidFill>
                <a:prstClr val="black"/>
              </a:solidFill>
              <a:effectLst/>
              <a:uLnTx/>
              <a:uFillTx/>
              <a:latin typeface="Calibri"/>
              <a:sym typeface="Wingdings" panose="05000000000000000000" pitchFamily="2" charset="2"/>
            </a:endParaRPr>
          </a:p>
        </p:txBody>
      </p:sp>
      <p:pic>
        <p:nvPicPr>
          <p:cNvPr id="12" name="Picture 11" descr="Screen Clipping"/>
          <p:cNvPicPr>
            <a:picLocks noChangeAspect="1"/>
          </p:cNvPicPr>
          <p:nvPr/>
        </p:nvPicPr>
        <p:blipFill rotWithShape="1">
          <a:blip r:embed="rId2">
            <a:extLst>
              <a:ext uri="{28A0092B-C50C-407E-A947-70E740481C1C}">
                <a14:useLocalDpi xmlns:a14="http://schemas.microsoft.com/office/drawing/2010/main" val="0"/>
              </a:ext>
            </a:extLst>
          </a:blip>
          <a:srcRect b="50223"/>
          <a:stretch/>
        </p:blipFill>
        <p:spPr>
          <a:xfrm>
            <a:off x="7752184" y="1368000"/>
            <a:ext cx="4176000" cy="1377660"/>
          </a:xfrm>
          <a:prstGeom prst="rect">
            <a:avLst/>
          </a:prstGeom>
        </p:spPr>
      </p:pic>
      <p:pic>
        <p:nvPicPr>
          <p:cNvPr id="18" name="Picture 17"/>
          <p:cNvPicPr>
            <a:picLocks noChangeAspect="1"/>
          </p:cNvPicPr>
          <p:nvPr/>
        </p:nvPicPr>
        <p:blipFill>
          <a:blip r:embed="rId3"/>
          <a:stretch>
            <a:fillRect/>
          </a:stretch>
        </p:blipFill>
        <p:spPr>
          <a:xfrm>
            <a:off x="6312184" y="4109250"/>
            <a:ext cx="5616000" cy="2292015"/>
          </a:xfrm>
          <a:prstGeom prst="rect">
            <a:avLst/>
          </a:prstGeom>
          <a:solidFill>
            <a:schemeClr val="accent1">
              <a:lumMod val="20000"/>
              <a:lumOff val="80000"/>
            </a:schemeClr>
          </a:solidFill>
          <a:ln>
            <a:noFill/>
          </a:ln>
          <a:effectLst>
            <a:outerShdw blurRad="292100" dist="139700" dir="2700000" algn="tl" rotWithShape="0">
              <a:srgbClr val="333333">
                <a:alpha val="65000"/>
              </a:srgbClr>
            </a:outerShdw>
          </a:effectLst>
        </p:spPr>
      </p:pic>
      <p:grpSp>
        <p:nvGrpSpPr>
          <p:cNvPr id="40" name="Group 39"/>
          <p:cNvGrpSpPr/>
          <p:nvPr/>
        </p:nvGrpSpPr>
        <p:grpSpPr>
          <a:xfrm>
            <a:off x="7021814" y="3189642"/>
            <a:ext cx="4906370" cy="3047670"/>
            <a:chOff x="7021814" y="3189642"/>
            <a:chExt cx="4906370" cy="3047670"/>
          </a:xfrm>
        </p:grpSpPr>
        <p:sp>
          <p:nvSpPr>
            <p:cNvPr id="17" name="TextBox 16"/>
            <p:cNvSpPr txBox="1"/>
            <p:nvPr/>
          </p:nvSpPr>
          <p:spPr>
            <a:xfrm>
              <a:off x="7021814" y="3189642"/>
              <a:ext cx="4906370" cy="648072"/>
            </a:xfrm>
            <a:prstGeom prst="rect">
              <a:avLst/>
            </a:prstGeom>
            <a:solidFill>
              <a:schemeClr val="accent5">
                <a:lumMod val="20000"/>
                <a:lumOff val="80000"/>
              </a:schemeClr>
            </a:solidFill>
            <a:ln w="12700"/>
          </p:spPr>
          <p:style>
            <a:lnRef idx="2">
              <a:schemeClr val="accent1"/>
            </a:lnRef>
            <a:fillRef idx="1">
              <a:schemeClr val="lt1"/>
            </a:fillRef>
            <a:effectRef idx="0">
              <a:schemeClr val="accent1"/>
            </a:effectRef>
            <a:fontRef idx="minor">
              <a:schemeClr val="dk1"/>
            </a:fontRef>
          </p:style>
          <p:txBody>
            <a:bodyPr wrap="square" rtlCol="0">
              <a:noAutofit/>
            </a:bodyPr>
            <a:lstStyle/>
            <a:p>
              <a:r>
                <a:rPr lang="en-GB" dirty="0">
                  <a:solidFill>
                    <a:srgbClr val="7030A0"/>
                  </a:solidFill>
                  <a:sym typeface="Wingdings" panose="05000000000000000000" pitchFamily="2" charset="2"/>
                </a:rPr>
                <a:t>(Weighted) average change in the prediction when the feature value [cat-banned] joins the coalition</a:t>
              </a:r>
              <a:endParaRPr lang="en-GB" dirty="0">
                <a:solidFill>
                  <a:srgbClr val="7030A0"/>
                </a:solidFill>
              </a:endParaRPr>
            </a:p>
            <a:p>
              <a:endParaRPr lang="en-GB" dirty="0">
                <a:solidFill>
                  <a:srgbClr val="7030A0"/>
                </a:solidFill>
              </a:endParaRPr>
            </a:p>
          </p:txBody>
        </p:sp>
        <p:cxnSp>
          <p:nvCxnSpPr>
            <p:cNvPr id="20" name="Curved Connector 19"/>
            <p:cNvCxnSpPr/>
            <p:nvPr/>
          </p:nvCxnSpPr>
          <p:spPr>
            <a:xfrm rot="16200000" flipH="1">
              <a:off x="10008769" y="4821489"/>
              <a:ext cx="2399598" cy="432048"/>
            </a:xfrm>
            <a:prstGeom prst="curvedConnector3">
              <a:avLst>
                <a:gd name="adj1" fmla="val 97733"/>
              </a:avLst>
            </a:prstGeom>
            <a:ln w="1905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
        <p:nvSpPr>
          <p:cNvPr id="29" name="Rectangle 28"/>
          <p:cNvSpPr/>
          <p:nvPr/>
        </p:nvSpPr>
        <p:spPr>
          <a:xfrm>
            <a:off x="7323638" y="4581128"/>
            <a:ext cx="689876" cy="145399"/>
          </a:xfrm>
          <a:prstGeom prst="rect">
            <a:avLst/>
          </a:prstGeom>
          <a:solidFill>
            <a:srgbClr val="7DA7D9"/>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1" name="Group 40"/>
          <p:cNvGrpSpPr/>
          <p:nvPr/>
        </p:nvGrpSpPr>
        <p:grpSpPr>
          <a:xfrm>
            <a:off x="1343472" y="3284984"/>
            <a:ext cx="5905120" cy="1296144"/>
            <a:chOff x="5539528" y="4871236"/>
            <a:chExt cx="5905120" cy="1296144"/>
          </a:xfrm>
        </p:grpSpPr>
        <p:sp>
          <p:nvSpPr>
            <p:cNvPr id="42" name="TextBox 41"/>
            <p:cNvSpPr txBox="1"/>
            <p:nvPr/>
          </p:nvSpPr>
          <p:spPr>
            <a:xfrm>
              <a:off x="5539528" y="4871236"/>
              <a:ext cx="4412820" cy="936104"/>
            </a:xfrm>
            <a:prstGeom prst="rect">
              <a:avLst/>
            </a:prstGeom>
            <a:solidFill>
              <a:schemeClr val="accent5">
                <a:lumMod val="20000"/>
                <a:lumOff val="80000"/>
              </a:schemeClr>
            </a:solidFill>
            <a:ln w="12700"/>
          </p:spPr>
          <p:style>
            <a:lnRef idx="2">
              <a:schemeClr val="accent1"/>
            </a:lnRef>
            <a:fillRef idx="1">
              <a:schemeClr val="lt1"/>
            </a:fillRef>
            <a:effectRef idx="0">
              <a:schemeClr val="accent1"/>
            </a:effectRef>
            <a:fontRef idx="minor">
              <a:schemeClr val="dk1"/>
            </a:fontRef>
          </p:style>
          <p:txBody>
            <a:bodyPr wrap="square" rtlCol="0">
              <a:noAutofit/>
            </a:bodyPr>
            <a:lstStyle/>
            <a:p>
              <a:r>
                <a:rPr lang="en-GB" dirty="0">
                  <a:solidFill>
                    <a:srgbClr val="7030A0"/>
                  </a:solidFill>
                </a:rPr>
                <a:t>Technically, we replace unspecified attributes with random instances from the data</a:t>
              </a:r>
            </a:p>
            <a:p>
              <a:r>
                <a:rPr lang="en-GB" dirty="0">
                  <a:solidFill>
                    <a:srgbClr val="7030A0"/>
                  </a:solidFill>
                  <a:sym typeface="Wingdings" panose="05000000000000000000" pitchFamily="2" charset="2"/>
                </a:rPr>
                <a:t>Weighted with the sampling distribution</a:t>
              </a:r>
              <a:endParaRPr lang="en-GB" dirty="0">
                <a:solidFill>
                  <a:srgbClr val="7030A0"/>
                </a:solidFill>
              </a:endParaRPr>
            </a:p>
          </p:txBody>
        </p:sp>
        <p:cxnSp>
          <p:nvCxnSpPr>
            <p:cNvPr id="43" name="Curved Connector 42"/>
            <p:cNvCxnSpPr>
              <a:stCxn id="42" idx="3"/>
            </p:cNvCxnSpPr>
            <p:nvPr/>
          </p:nvCxnSpPr>
          <p:spPr>
            <a:xfrm>
              <a:off x="9952348" y="5339288"/>
              <a:ext cx="1492300" cy="828092"/>
            </a:xfrm>
            <a:prstGeom prst="curvedConnector3">
              <a:avLst>
                <a:gd name="adj1" fmla="val 27425"/>
              </a:avLst>
            </a:prstGeom>
            <a:ln w="1905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
        <p:nvSpPr>
          <p:cNvPr id="52" name="Rounded Rectangle 51"/>
          <p:cNvSpPr/>
          <p:nvPr/>
        </p:nvSpPr>
        <p:spPr>
          <a:xfrm>
            <a:off x="7061451" y="3229065"/>
            <a:ext cx="1122781" cy="288032"/>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Curved Connector 52"/>
          <p:cNvCxnSpPr/>
          <p:nvPr/>
        </p:nvCxnSpPr>
        <p:spPr>
          <a:xfrm flipV="1">
            <a:off x="5795929" y="3356992"/>
            <a:ext cx="1225885" cy="396044"/>
          </a:xfrm>
          <a:prstGeom prst="curvedConnector3">
            <a:avLst>
              <a:gd name="adj1" fmla="val 13482"/>
            </a:avLst>
          </a:prstGeom>
          <a:ln w="1905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57" name="TextBox 56"/>
          <p:cNvSpPr txBox="1"/>
          <p:nvPr/>
        </p:nvSpPr>
        <p:spPr>
          <a:xfrm>
            <a:off x="8013514" y="781125"/>
            <a:ext cx="864096" cy="578120"/>
          </a:xfrm>
          <a:prstGeom prst="rect">
            <a:avLst/>
          </a:prstGeom>
          <a:noFill/>
        </p:spPr>
        <p:txBody>
          <a:bodyPr wrap="square" rtlCol="0">
            <a:noAutofit/>
          </a:bodyPr>
          <a:lstStyle/>
          <a:p>
            <a:pPr algn="ctr"/>
            <a:r>
              <a:rPr lang="en-GB" dirty="0">
                <a:solidFill>
                  <a:schemeClr val="bg1">
                    <a:lumMod val="50000"/>
                  </a:schemeClr>
                </a:solidFill>
              </a:rPr>
              <a:t>Park nearby</a:t>
            </a:r>
          </a:p>
        </p:txBody>
      </p:sp>
      <p:sp>
        <p:nvSpPr>
          <p:cNvPr id="58" name="TextBox 57"/>
          <p:cNvSpPr txBox="1"/>
          <p:nvPr/>
        </p:nvSpPr>
        <p:spPr>
          <a:xfrm>
            <a:off x="9671720" y="789880"/>
            <a:ext cx="976560" cy="578120"/>
          </a:xfrm>
          <a:prstGeom prst="rect">
            <a:avLst/>
          </a:prstGeom>
          <a:noFill/>
        </p:spPr>
        <p:txBody>
          <a:bodyPr wrap="square" rtlCol="0">
            <a:noAutofit/>
          </a:bodyPr>
          <a:lstStyle/>
          <a:p>
            <a:pPr algn="ctr"/>
            <a:r>
              <a:rPr lang="en-GB" dirty="0">
                <a:solidFill>
                  <a:schemeClr val="bg1">
                    <a:lumMod val="50000"/>
                  </a:schemeClr>
                </a:solidFill>
              </a:rPr>
              <a:t>Cats banned</a:t>
            </a:r>
          </a:p>
        </p:txBody>
      </p:sp>
      <p:sp>
        <p:nvSpPr>
          <p:cNvPr id="59" name="Up-Down Arrow 58"/>
          <p:cNvSpPr/>
          <p:nvPr/>
        </p:nvSpPr>
        <p:spPr>
          <a:xfrm>
            <a:off x="11474156" y="2132856"/>
            <a:ext cx="144000" cy="2304256"/>
          </a:xfrm>
          <a:prstGeom prst="upDownArrow">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urved Connector 5"/>
          <p:cNvCxnSpPr>
            <a:endCxn id="12" idx="1"/>
          </p:cNvCxnSpPr>
          <p:nvPr/>
        </p:nvCxnSpPr>
        <p:spPr>
          <a:xfrm flipV="1">
            <a:off x="2279576" y="2056830"/>
            <a:ext cx="5472608" cy="364058"/>
          </a:xfrm>
          <a:prstGeom prst="curvedConnector3">
            <a:avLst/>
          </a:prstGeom>
          <a:ln w="12700">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5956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2" end="12"/>
                                            </p:txEl>
                                          </p:spTgt>
                                        </p:tgtEl>
                                        <p:attrNameLst>
                                          <p:attrName>style.visibility</p:attrName>
                                        </p:attrNameLst>
                                      </p:cBhvr>
                                      <p:to>
                                        <p:strVal val="visible"/>
                                      </p:to>
                                    </p:set>
                                    <p:animEffect transition="in" filter="fade">
                                      <p:cBhvr>
                                        <p:cTn id="7" dur="500"/>
                                        <p:tgtEl>
                                          <p:spTgt spid="5">
                                            <p:txEl>
                                              <p:pRg st="12" end="1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3" end="13"/>
                                            </p:txEl>
                                          </p:spTgt>
                                        </p:tgtEl>
                                        <p:attrNameLst>
                                          <p:attrName>style.visibility</p:attrName>
                                        </p:attrNameLst>
                                      </p:cBhvr>
                                      <p:to>
                                        <p:strVal val="visible"/>
                                      </p:to>
                                    </p:set>
                                    <p:animEffect transition="in" filter="fade">
                                      <p:cBhvr>
                                        <p:cTn id="10" dur="500"/>
                                        <p:tgtEl>
                                          <p:spTgt spid="5">
                                            <p:txEl>
                                              <p:pRg st="13" end="1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5" end="15"/>
                                            </p:txEl>
                                          </p:spTgt>
                                        </p:tgtEl>
                                        <p:attrNameLst>
                                          <p:attrName>style.visibility</p:attrName>
                                        </p:attrNameLst>
                                      </p:cBhvr>
                                      <p:to>
                                        <p:strVal val="visible"/>
                                      </p:to>
                                    </p:set>
                                    <p:animEffect transition="in" filter="fade">
                                      <p:cBhvr>
                                        <p:cTn id="21" dur="500"/>
                                        <p:tgtEl>
                                          <p:spTgt spid="5">
                                            <p:txEl>
                                              <p:pRg st="15" end="1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6" end="16"/>
                                            </p:txEl>
                                          </p:spTgt>
                                        </p:tgtEl>
                                        <p:attrNameLst>
                                          <p:attrName>style.visibility</p:attrName>
                                        </p:attrNameLst>
                                      </p:cBhvr>
                                      <p:to>
                                        <p:strVal val="visible"/>
                                      </p:to>
                                    </p:set>
                                    <p:animEffect transition="in" filter="fade">
                                      <p:cBhvr>
                                        <p:cTn id="24" dur="500"/>
                                        <p:tgtEl>
                                          <p:spTgt spid="5">
                                            <p:txEl>
                                              <p:pRg st="16" end="1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18" end="18"/>
                                            </p:txEl>
                                          </p:spTgt>
                                        </p:tgtEl>
                                        <p:attrNameLst>
                                          <p:attrName>style.visibility</p:attrName>
                                        </p:attrNameLst>
                                      </p:cBhvr>
                                      <p:to>
                                        <p:strVal val="visible"/>
                                      </p:to>
                                    </p:set>
                                    <p:animEffect transition="in" filter="fade">
                                      <p:cBhvr>
                                        <p:cTn id="29" dur="500"/>
                                        <p:tgtEl>
                                          <p:spTgt spid="5">
                                            <p:txEl>
                                              <p:pRg st="18" end="18"/>
                                            </p:txEl>
                                          </p:spTgt>
                                        </p:tgtEl>
                                      </p:cBhvr>
                                    </p:animEffect>
                                  </p:childTnLst>
                                </p:cTn>
                              </p:par>
                              <p:par>
                                <p:cTn id="30" presetID="10" presetClass="exit" presetSubtype="0" fill="hold" grpId="1" nodeType="withEffect">
                                  <p:stCondLst>
                                    <p:cond delay="0"/>
                                  </p:stCondLst>
                                  <p:childTnLst>
                                    <p:animEffect transition="out" filter="fade">
                                      <p:cBhvr>
                                        <p:cTn id="31" dur="500"/>
                                        <p:tgtEl>
                                          <p:spTgt spid="59"/>
                                        </p:tgtEl>
                                      </p:cBhvr>
                                    </p:animEffect>
                                    <p:set>
                                      <p:cBhvr>
                                        <p:cTn id="32" dur="1" fill="hold">
                                          <p:stCondLst>
                                            <p:cond delay="499"/>
                                          </p:stCondLst>
                                        </p:cTn>
                                        <p:tgtEl>
                                          <p:spTgt spid="59"/>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2" grpId="0" animBg="1"/>
      <p:bldP spid="59" grpId="0" animBg="1"/>
      <p:bldP spid="5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GB" dirty="0"/>
              <a:t>Shapley values</a:t>
            </a:r>
          </a:p>
        </p:txBody>
      </p:sp>
      <p:sp>
        <p:nvSpPr>
          <p:cNvPr id="5" name="TextBox 4"/>
          <p:cNvSpPr txBox="1"/>
          <p:nvPr/>
        </p:nvSpPr>
        <p:spPr>
          <a:xfrm>
            <a:off x="1055440" y="1417638"/>
            <a:ext cx="6408712" cy="5353476"/>
          </a:xfrm>
          <a:prstGeom prst="rect">
            <a:avLst/>
          </a:prstGeom>
          <a:noFill/>
        </p:spPr>
        <p:txBody>
          <a:bodyPr wrap="square" rtlCol="0">
            <a:noAutofit/>
          </a:bodyPr>
          <a:lstStyle/>
          <a:p>
            <a:pPr marR="0" lvl="0" algn="l" defTabSz="914400" rtl="0" eaLnBrk="1" fontAlgn="auto" latinLnBrk="0" hangingPunct="1">
              <a:lnSpc>
                <a:spcPct val="100000"/>
              </a:lnSpc>
              <a:spcBef>
                <a:spcPts val="0"/>
              </a:spcBef>
              <a:spcAft>
                <a:spcPts val="0"/>
              </a:spcAft>
              <a:buClrTx/>
              <a:buSzTx/>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Pros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prstClr val="black"/>
                </a:solidFill>
                <a:latin typeface="Calibri"/>
              </a:rPr>
              <a:t>Strong </a:t>
            </a:r>
            <a:r>
              <a:rPr lang="en-GB" b="1" dirty="0">
                <a:solidFill>
                  <a:prstClr val="black"/>
                </a:solidFill>
                <a:latin typeface="Calibri"/>
              </a:rPr>
              <a:t> theoretical foundation</a:t>
            </a:r>
            <a:r>
              <a:rPr lang="en-GB" dirty="0">
                <a:solidFill>
                  <a:prstClr val="black"/>
                </a:solidFill>
                <a:latin typeface="Calibri"/>
              </a:rPr>
              <a:t> (</a:t>
            </a:r>
            <a:r>
              <a:rPr lang="en-GB" dirty="0">
                <a:solidFill>
                  <a:prstClr val="black"/>
                </a:solidFill>
                <a:latin typeface="Calibri"/>
                <a:sym typeface="Wingdings" panose="05000000000000000000" pitchFamily="2" charset="2"/>
              </a:rPr>
              <a:t> happy choice modellers        )</a:t>
            </a:r>
            <a:endParaRPr lang="en-GB" dirty="0">
              <a:solidFill>
                <a:prstClr val="black"/>
              </a:solidFill>
              <a:latin typeface="Calibri"/>
            </a:endParaRPr>
          </a:p>
          <a:p>
            <a:pPr lvl="1">
              <a:defRPr/>
            </a:pPr>
            <a:endParaRPr kumimoji="0" lang="en-GB" i="0" u="none" strike="noStrike" kern="1200" cap="none" spc="0" normalizeH="0" baseline="0" noProof="0" dirty="0">
              <a:ln>
                <a:noFill/>
              </a:ln>
              <a:solidFill>
                <a:prstClr val="black"/>
              </a:solidFill>
              <a:effectLst/>
              <a:uLnTx/>
              <a:uFillTx/>
              <a:latin typeface="Calibri"/>
              <a:ea typeface="+mn-ea"/>
              <a:cs typeface="+mn-cs"/>
            </a:endParaRPr>
          </a:p>
          <a:p>
            <a:pPr marL="285750" indent="-285750">
              <a:buFont typeface="Arial" panose="020B0604020202020204" pitchFamily="34" charset="0"/>
              <a:buChar char="•"/>
              <a:defRPr/>
            </a:pPr>
            <a:r>
              <a:rPr kumimoji="0" lang="en-GB" i="0" u="none" strike="noStrike" kern="1200" cap="none" spc="0" normalizeH="0" baseline="0" noProof="0" dirty="0">
                <a:ln>
                  <a:noFill/>
                </a:ln>
                <a:solidFill>
                  <a:prstClr val="black"/>
                </a:solidFill>
                <a:effectLst/>
                <a:uLnTx/>
                <a:uFillTx/>
                <a:latin typeface="Calibri"/>
                <a:ea typeface="+mn-ea"/>
                <a:cs typeface="+mn-cs"/>
              </a:rPr>
              <a:t>Possibly the only XAI that deliver explanation that satisfies EU’s legal requirements</a:t>
            </a:r>
          </a:p>
          <a:p>
            <a:pPr>
              <a:defRPr/>
            </a:pPr>
            <a:endParaRPr lang="en-GB" dirty="0">
              <a:solidFill>
                <a:prstClr val="black"/>
              </a:solidFill>
              <a:latin typeface="Calibri"/>
            </a:endParaRPr>
          </a:p>
          <a:p>
            <a:pPr>
              <a:defRPr/>
            </a:pPr>
            <a:r>
              <a:rPr lang="en-GB" b="1" dirty="0">
                <a:solidFill>
                  <a:prstClr val="black"/>
                </a:solidFill>
                <a:latin typeface="Calibri"/>
              </a:rPr>
              <a:t>Cons</a:t>
            </a:r>
          </a:p>
          <a:p>
            <a:pPr marL="285750" indent="-285750">
              <a:buFont typeface="Arial" panose="020B0604020202020204" pitchFamily="34" charset="0"/>
              <a:buChar char="•"/>
              <a:defRPr/>
            </a:pPr>
            <a:r>
              <a:rPr lang="en-GB" dirty="0">
                <a:solidFill>
                  <a:prstClr val="black"/>
                </a:solidFill>
                <a:latin typeface="Calibri"/>
              </a:rPr>
              <a:t>Computationally intensive as the no. coalitions grows exponentially with feature levels</a:t>
            </a:r>
          </a:p>
          <a:p>
            <a:pPr marL="285750" indent="-285750">
              <a:buFont typeface="Arial" panose="020B0604020202020204" pitchFamily="34" charset="0"/>
              <a:buChar char="•"/>
              <a:defRPr/>
            </a:pPr>
            <a:endParaRPr lang="en-GB" dirty="0">
              <a:solidFill>
                <a:prstClr val="black"/>
              </a:solidFill>
              <a:latin typeface="Calibri"/>
            </a:endParaRPr>
          </a:p>
          <a:p>
            <a:pPr>
              <a:defRPr/>
            </a:pPr>
            <a:endParaRPr lang="en-GB" b="1" dirty="0">
              <a:solidFill>
                <a:prstClr val="black"/>
              </a:solidFill>
              <a:latin typeface="Calibri"/>
              <a:sym typeface="Wingdings" panose="05000000000000000000" pitchFamily="2" charset="2"/>
            </a:endParaRPr>
          </a:p>
          <a:p>
            <a:pPr>
              <a:defRPr/>
            </a:pPr>
            <a:r>
              <a:rPr lang="en-GB" b="1" dirty="0">
                <a:solidFill>
                  <a:prstClr val="black"/>
                </a:solidFill>
                <a:latin typeface="Calibri"/>
                <a:sym typeface="Wingdings" panose="05000000000000000000" pitchFamily="2" charset="2"/>
              </a:rPr>
              <a:t>SHAP</a:t>
            </a:r>
          </a:p>
          <a:p>
            <a:pPr marL="285750" indent="-285750">
              <a:buFont typeface="Arial" panose="020B0604020202020204" pitchFamily="34" charset="0"/>
              <a:buChar char="•"/>
              <a:defRPr/>
            </a:pPr>
            <a:r>
              <a:rPr lang="en-GB" dirty="0" err="1">
                <a:solidFill>
                  <a:prstClr val="black"/>
                </a:solidFill>
                <a:latin typeface="Calibri"/>
                <a:sym typeface="Wingdings" panose="05000000000000000000" pitchFamily="2" charset="2"/>
              </a:rPr>
              <a:t>SHapley</a:t>
            </a:r>
            <a:r>
              <a:rPr lang="en-GB" dirty="0">
                <a:solidFill>
                  <a:prstClr val="black"/>
                </a:solidFill>
                <a:latin typeface="Calibri"/>
                <a:sym typeface="Wingdings" panose="05000000000000000000" pitchFamily="2" charset="2"/>
              </a:rPr>
              <a:t> Additive </a:t>
            </a:r>
            <a:r>
              <a:rPr lang="en-GB" dirty="0" err="1">
                <a:solidFill>
                  <a:prstClr val="black"/>
                </a:solidFill>
                <a:latin typeface="Calibri"/>
                <a:sym typeface="Wingdings" panose="05000000000000000000" pitchFamily="2" charset="2"/>
              </a:rPr>
              <a:t>exPlanations</a:t>
            </a:r>
            <a:r>
              <a:rPr lang="en-GB" dirty="0">
                <a:solidFill>
                  <a:prstClr val="black"/>
                </a:solidFill>
                <a:latin typeface="Calibri"/>
                <a:sym typeface="Wingdings" panose="05000000000000000000" pitchFamily="2" charset="2"/>
              </a:rPr>
              <a:t> (SHAP) lowers the computational burden of Shapley values, through local linearization</a:t>
            </a:r>
          </a:p>
          <a:p>
            <a:pPr marL="285750" indent="-285750">
              <a:buFont typeface="Arial" panose="020B0604020202020204" pitchFamily="34" charset="0"/>
              <a:buChar char="•"/>
              <a:defRPr/>
            </a:pPr>
            <a:endParaRPr lang="en-GB" dirty="0">
              <a:solidFill>
                <a:prstClr val="black"/>
              </a:solidFill>
              <a:latin typeface="Calibri"/>
            </a:endParaRPr>
          </a:p>
          <a:p>
            <a:pPr marL="285750" indent="-285750">
              <a:buFont typeface="Arial" panose="020B0604020202020204" pitchFamily="34" charset="0"/>
              <a:buChar char="•"/>
              <a:defRPr/>
            </a:pPr>
            <a:r>
              <a:rPr lang="en-GB" dirty="0">
                <a:solidFill>
                  <a:prstClr val="black"/>
                </a:solidFill>
                <a:latin typeface="Calibri"/>
              </a:rPr>
              <a:t>SHAP values accurately approximate Shapley value in many situations </a:t>
            </a:r>
            <a:r>
              <a:rPr lang="en-GB" dirty="0">
                <a:solidFill>
                  <a:prstClr val="black"/>
                </a:solidFill>
                <a:latin typeface="Calibri"/>
                <a:sym typeface="Wingdings" panose="05000000000000000000" pitchFamily="2" charset="2"/>
              </a:rPr>
              <a:t> </a:t>
            </a:r>
            <a:r>
              <a:rPr lang="en-GB" dirty="0">
                <a:solidFill>
                  <a:prstClr val="black"/>
                </a:solidFill>
                <a:latin typeface="Calibri"/>
              </a:rPr>
              <a:t>small offer for major computational benefits</a:t>
            </a:r>
          </a:p>
          <a:p>
            <a:pPr marL="742950" lvl="1" indent="-285750">
              <a:buFont typeface="Arial" panose="020B0604020202020204" pitchFamily="34" charset="0"/>
              <a:buChar char="•"/>
              <a:defRPr/>
            </a:pPr>
            <a:endParaRPr kumimoji="0" lang="en-GB"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p:cNvPicPr>
            <a:picLocks noChangeAspect="1"/>
          </p:cNvPicPr>
          <p:nvPr/>
        </p:nvPicPr>
        <p:blipFill>
          <a:blip r:embed="rId2"/>
          <a:stretch>
            <a:fillRect/>
          </a:stretch>
        </p:blipFill>
        <p:spPr>
          <a:xfrm>
            <a:off x="8832304" y="4683605"/>
            <a:ext cx="1656184" cy="1672746"/>
          </a:xfrm>
          <a:prstGeom prst="rect">
            <a:avLst/>
          </a:prstGeom>
        </p:spPr>
      </p:pic>
      <p:pic>
        <p:nvPicPr>
          <p:cNvPr id="6" name="Picture 5"/>
          <p:cNvPicPr>
            <a:picLocks noChangeAspect="1"/>
          </p:cNvPicPr>
          <p:nvPr/>
        </p:nvPicPr>
        <p:blipFill>
          <a:blip r:embed="rId3"/>
          <a:stretch>
            <a:fillRect/>
          </a:stretch>
        </p:blipFill>
        <p:spPr>
          <a:xfrm>
            <a:off x="6940846" y="1739308"/>
            <a:ext cx="288000" cy="281999"/>
          </a:xfrm>
          <a:prstGeom prst="rect">
            <a:avLst/>
          </a:prstGeom>
        </p:spPr>
      </p:pic>
    </p:spTree>
    <p:extLst>
      <p:ext uri="{BB962C8B-B14F-4D97-AF65-F5344CB8AC3E}">
        <p14:creationId xmlns:p14="http://schemas.microsoft.com/office/powerpoint/2010/main" val="40054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animEffect transition="in" filter="fade">
                                      <p:cBhvr>
                                        <p:cTn id="7" dur="500"/>
                                        <p:tgtEl>
                                          <p:spTgt spid="5">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0" end="10"/>
                                            </p:txEl>
                                          </p:spTgt>
                                        </p:tgtEl>
                                        <p:attrNameLst>
                                          <p:attrName>style.visibility</p:attrName>
                                        </p:attrNameLst>
                                      </p:cBhvr>
                                      <p:to>
                                        <p:strVal val="visible"/>
                                      </p:to>
                                    </p:set>
                                    <p:animEffect transition="in" filter="fade">
                                      <p:cBhvr>
                                        <p:cTn id="10" dur="500"/>
                                        <p:tgtEl>
                                          <p:spTgt spid="5">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44000" y="1368000"/>
            <a:ext cx="10236576" cy="5353476"/>
          </a:xfrm>
          <a:prstGeom prst="rect">
            <a:avLst/>
          </a:prstGeom>
          <a:noFill/>
        </p:spPr>
        <p:txBody>
          <a:bodyPr wrap="square" rtlCol="0">
            <a:noAutofit/>
          </a:bodyPr>
          <a:lstStyle/>
          <a:p>
            <a:pPr marR="0" lvl="0" algn="l" defTabSz="914400" rtl="0" eaLnBrk="1" fontAlgn="auto" latinLnBrk="0" hangingPunct="1">
              <a:lnSpc>
                <a:spcPct val="100000"/>
              </a:lnSpc>
              <a:spcBef>
                <a:spcPts val="0"/>
              </a:spcBef>
              <a:spcAft>
                <a:spcPts val="0"/>
              </a:spcAft>
              <a:buClrTx/>
              <a:buSzTx/>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Bar plot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prstClr val="black"/>
                </a:solidFill>
                <a:latin typeface="Calibri"/>
              </a:rPr>
              <a:t>Idea: features with large Shapley values are important for the model’s prediction </a:t>
            </a:r>
            <a:r>
              <a:rPr lang="en-GB" dirty="0">
                <a:solidFill>
                  <a:prstClr val="black"/>
                </a:solidFill>
                <a:latin typeface="Calibri"/>
                <a:sym typeface="Wingdings" panose="05000000000000000000" pitchFamily="2" charset="2"/>
              </a:rPr>
              <a:t></a:t>
            </a:r>
            <a:endParaRPr lang="en-GB"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i="0" u="none" strike="noStrike" kern="1200" cap="none" spc="0" normalizeH="0" baseline="0" noProof="0" dirty="0">
                <a:ln>
                  <a:noFill/>
                </a:ln>
                <a:solidFill>
                  <a:prstClr val="black"/>
                </a:solidFill>
                <a:effectLst/>
                <a:uLnTx/>
                <a:uFillTx/>
                <a:latin typeface="Calibri"/>
              </a:rPr>
              <a:t>The avg.</a:t>
            </a:r>
            <a:r>
              <a:rPr kumimoji="0" lang="en-GB" sz="1800" i="0" u="none" strike="noStrike" kern="1200" cap="none" spc="0" normalizeH="0" noProof="0" dirty="0">
                <a:ln>
                  <a:noFill/>
                </a:ln>
                <a:solidFill>
                  <a:prstClr val="black"/>
                </a:solidFill>
                <a:effectLst/>
                <a:uLnTx/>
                <a:uFillTx/>
                <a:latin typeface="Calibri"/>
              </a:rPr>
              <a:t> absolute Shapley value </a:t>
            </a:r>
            <a:r>
              <a:rPr kumimoji="0" lang="en-GB" sz="1800" b="1" i="0" u="none" strike="noStrike" kern="1200" cap="none" spc="0" normalizeH="0" noProof="0" dirty="0">
                <a:ln>
                  <a:noFill/>
                </a:ln>
                <a:solidFill>
                  <a:prstClr val="black"/>
                </a:solidFill>
                <a:effectLst/>
                <a:uLnTx/>
                <a:uFillTx/>
                <a:latin typeface="Calibri"/>
              </a:rPr>
              <a:t>across all instances</a:t>
            </a:r>
            <a:r>
              <a:rPr kumimoji="0" lang="en-GB" sz="1800" i="0" u="none" strike="noStrike" kern="1200" cap="none" spc="0" normalizeH="0" noProof="0" dirty="0">
                <a:ln>
                  <a:noFill/>
                </a:ln>
                <a:solidFill>
                  <a:prstClr val="black"/>
                </a:solidFill>
                <a:effectLst/>
                <a:uLnTx/>
                <a:uFillTx/>
                <a:latin typeface="Calibri"/>
              </a:rPr>
              <a:t> gives the global </a:t>
            </a:r>
            <a:r>
              <a:rPr kumimoji="0" lang="en-GB" sz="1800" b="1" i="0" u="none" strike="noStrike" kern="1200" cap="none" spc="0" normalizeH="0" noProof="0" dirty="0">
                <a:ln>
                  <a:noFill/>
                </a:ln>
                <a:solidFill>
                  <a:prstClr val="black"/>
                </a:solidFill>
                <a:effectLst/>
                <a:uLnTx/>
                <a:uFillTx/>
                <a:latin typeface="Calibri"/>
              </a:rPr>
              <a:t>importance of a feature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a:solidFill>
                  <a:prstClr val="black"/>
                </a:solidFill>
                <a:latin typeface="Calibri"/>
              </a:rPr>
              <a:t>Bars are ordered from high</a:t>
            </a:r>
            <a:r>
              <a:rPr lang="en-GB" dirty="0">
                <a:solidFill>
                  <a:prstClr val="black"/>
                </a:solidFill>
                <a:latin typeface="Calibri"/>
              </a:rPr>
              <a:t> to low</a:t>
            </a:r>
            <a:r>
              <a:rPr lang="en-GB" baseline="0" dirty="0">
                <a:solidFill>
                  <a:prstClr val="black"/>
                </a:solidFill>
                <a:latin typeface="Calibri"/>
              </a:rPr>
              <a:t> importance</a:t>
            </a:r>
            <a:endParaRPr kumimoji="0" lang="en-GB" sz="1800" i="0" u="none" strike="noStrike" kern="1200" cap="none" spc="0" normalizeH="0" baseline="0" noProof="0" dirty="0">
              <a:ln>
                <a:noFill/>
              </a:ln>
              <a:solidFill>
                <a:prstClr val="black"/>
              </a:solidFill>
              <a:effectLst/>
              <a:uLnTx/>
              <a:uFillTx/>
              <a:latin typeface="Calibri"/>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GB" dirty="0"/>
              <a:t>SHAP</a:t>
            </a:r>
          </a:p>
        </p:txBody>
      </p:sp>
      <p:pic>
        <p:nvPicPr>
          <p:cNvPr id="2" name="Picture 1"/>
          <p:cNvPicPr>
            <a:picLocks noChangeAspect="1"/>
          </p:cNvPicPr>
          <p:nvPr/>
        </p:nvPicPr>
        <p:blipFill>
          <a:blip r:embed="rId2"/>
          <a:stretch>
            <a:fillRect/>
          </a:stretch>
        </p:blipFill>
        <p:spPr>
          <a:xfrm>
            <a:off x="3303261" y="2700000"/>
            <a:ext cx="5760000" cy="3716726"/>
          </a:xfrm>
          <a:prstGeom prst="rect">
            <a:avLst/>
          </a:prstGeom>
        </p:spPr>
      </p:pic>
      <p:sp>
        <p:nvSpPr>
          <p:cNvPr id="7" name="Rectangle 6"/>
          <p:cNvSpPr/>
          <p:nvPr/>
        </p:nvSpPr>
        <p:spPr>
          <a:xfrm>
            <a:off x="9624392" y="3635281"/>
            <a:ext cx="2212751" cy="923330"/>
          </a:xfrm>
          <a:prstGeom prst="rect">
            <a:avLst/>
          </a:prstGeom>
        </p:spPr>
        <p:txBody>
          <a:bodyPr wrap="square">
            <a:spAutoFit/>
          </a:bodyPr>
          <a:lstStyle/>
          <a:p>
            <a:r>
              <a:rPr lang="en-GB" b="1" i="1" dirty="0">
                <a:solidFill>
                  <a:srgbClr val="00B050"/>
                </a:solidFill>
              </a:rPr>
              <a:t>Model predicting whether ones salary is larger than $50k</a:t>
            </a:r>
          </a:p>
        </p:txBody>
      </p:sp>
    </p:spTree>
    <p:extLst>
      <p:ext uri="{BB962C8B-B14F-4D97-AF65-F5344CB8AC3E}">
        <p14:creationId xmlns:p14="http://schemas.microsoft.com/office/powerpoint/2010/main" val="3667180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GB" dirty="0"/>
              <a:t>SHAP</a:t>
            </a:r>
          </a:p>
        </p:txBody>
      </p:sp>
      <p:sp>
        <p:nvSpPr>
          <p:cNvPr id="5" name="TextBox 4"/>
          <p:cNvSpPr txBox="1"/>
          <p:nvPr/>
        </p:nvSpPr>
        <p:spPr>
          <a:xfrm>
            <a:off x="1044000" y="1368000"/>
            <a:ext cx="10236576" cy="5353476"/>
          </a:xfrm>
          <a:prstGeom prst="rect">
            <a:avLst/>
          </a:prstGeom>
          <a:noFill/>
        </p:spPr>
        <p:txBody>
          <a:bodyPr wrap="square" rtlCol="0">
            <a:noAutofit/>
          </a:bodyPr>
          <a:lstStyle/>
          <a:p>
            <a:pPr marR="0" lvl="0" algn="l" defTabSz="914400" rtl="0" eaLnBrk="1" fontAlgn="auto" latinLnBrk="0" hangingPunct="1">
              <a:lnSpc>
                <a:spcPct val="100000"/>
              </a:lnSpc>
              <a:spcBef>
                <a:spcPts val="0"/>
              </a:spcBef>
              <a:spcAft>
                <a:spcPts val="0"/>
              </a:spcAft>
              <a:buClrTx/>
              <a:buSzTx/>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Summary plot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prstClr val="black"/>
                </a:solidFill>
                <a:latin typeface="Calibri"/>
              </a:rPr>
              <a:t>Combines </a:t>
            </a:r>
            <a:r>
              <a:rPr lang="en-GB" b="1" dirty="0">
                <a:solidFill>
                  <a:prstClr val="black"/>
                </a:solidFill>
                <a:latin typeface="Calibri"/>
              </a:rPr>
              <a:t>feature importance</a:t>
            </a:r>
            <a:r>
              <a:rPr lang="en-GB" dirty="0">
                <a:solidFill>
                  <a:prstClr val="black"/>
                </a:solidFill>
                <a:latin typeface="Calibri"/>
              </a:rPr>
              <a:t> (y-axis) with </a:t>
            </a:r>
            <a:r>
              <a:rPr lang="en-GB" b="1" dirty="0">
                <a:solidFill>
                  <a:prstClr val="black"/>
                </a:solidFill>
                <a:latin typeface="Calibri"/>
              </a:rPr>
              <a:t>feature effects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i="0" u="none" strike="noStrike" kern="1200" cap="none" spc="0" normalizeH="0" baseline="0" noProof="0" dirty="0">
                <a:ln>
                  <a:noFill/>
                </a:ln>
                <a:solidFill>
                  <a:prstClr val="black"/>
                </a:solidFill>
                <a:effectLst/>
                <a:uLnTx/>
                <a:uFillTx/>
                <a:latin typeface="Calibri"/>
              </a:rPr>
              <a:t>Each point is an Shapley value of an instance in the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prstClr val="black"/>
                </a:solidFill>
                <a:latin typeface="Calibri"/>
              </a:rPr>
              <a:t>The colour (‘z-axis’) represents the feature values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i="0" u="none" strike="noStrike" kern="1200" cap="none" spc="0" normalizeH="0" baseline="0" noProof="0" dirty="0">
                <a:ln>
                  <a:noFill/>
                </a:ln>
                <a:solidFill>
                  <a:prstClr val="black"/>
                </a:solidFill>
                <a:effectLst/>
                <a:uLnTx/>
                <a:uFillTx/>
                <a:latin typeface="Calibri"/>
              </a:rPr>
              <a:t>Overlapping points are jittered vertically to show distribution of Shapley values</a:t>
            </a:r>
          </a:p>
        </p:txBody>
      </p:sp>
      <p:pic>
        <p:nvPicPr>
          <p:cNvPr id="6" name="Picture 5"/>
          <p:cNvPicPr>
            <a:picLocks noChangeAspect="1"/>
          </p:cNvPicPr>
          <p:nvPr/>
        </p:nvPicPr>
        <p:blipFill>
          <a:blip r:embed="rId2"/>
          <a:stretch>
            <a:fillRect/>
          </a:stretch>
        </p:blipFill>
        <p:spPr>
          <a:xfrm>
            <a:off x="2963082" y="3082032"/>
            <a:ext cx="6398412" cy="3639940"/>
          </a:xfrm>
          <a:prstGeom prst="rect">
            <a:avLst/>
          </a:prstGeom>
        </p:spPr>
      </p:pic>
      <p:grpSp>
        <p:nvGrpSpPr>
          <p:cNvPr id="2" name="Group 1"/>
          <p:cNvGrpSpPr/>
          <p:nvPr/>
        </p:nvGrpSpPr>
        <p:grpSpPr>
          <a:xfrm>
            <a:off x="329640" y="3082032"/>
            <a:ext cx="11768158" cy="2867248"/>
            <a:chOff x="407368" y="3062622"/>
            <a:chExt cx="11768158" cy="2867248"/>
          </a:xfrm>
        </p:grpSpPr>
        <p:sp>
          <p:nvSpPr>
            <p:cNvPr id="9" name="TextBox 8"/>
            <p:cNvSpPr txBox="1"/>
            <p:nvPr/>
          </p:nvSpPr>
          <p:spPr>
            <a:xfrm>
              <a:off x="9439222" y="3062622"/>
              <a:ext cx="2736304" cy="877168"/>
            </a:xfrm>
            <a:prstGeom prst="rect">
              <a:avLst/>
            </a:prstGeom>
            <a:noFill/>
          </p:spPr>
          <p:txBody>
            <a:bodyPr wrap="square" rtlCol="0">
              <a:noAutofit/>
            </a:bodyPr>
            <a:lstStyle/>
            <a:p>
              <a:r>
                <a:rPr lang="en-GB" dirty="0"/>
                <a:t>Relationship {0,1}</a:t>
              </a:r>
            </a:p>
            <a:p>
              <a:r>
                <a:rPr lang="en-GB" dirty="0"/>
                <a:t>0 </a:t>
              </a:r>
              <a:r>
                <a:rPr lang="en-GB" dirty="0">
                  <a:sym typeface="Wingdings" panose="05000000000000000000" pitchFamily="2" charset="2"/>
                </a:rPr>
                <a:t> </a:t>
              </a:r>
              <a:r>
                <a:rPr lang="en-GB" dirty="0">
                  <a:solidFill>
                    <a:srgbClr val="008AFB"/>
                  </a:solidFill>
                  <a:sym typeface="Wingdings" panose="05000000000000000000" pitchFamily="2" charset="2"/>
                </a:rPr>
                <a:t>blue </a:t>
              </a:r>
              <a:r>
                <a:rPr lang="en-GB" dirty="0">
                  <a:sym typeface="Wingdings" panose="05000000000000000000" pitchFamily="2" charset="2"/>
                </a:rPr>
                <a:t>(no relationship)</a:t>
              </a:r>
            </a:p>
            <a:p>
              <a:r>
                <a:rPr lang="en-GB" dirty="0"/>
                <a:t>1 </a:t>
              </a:r>
              <a:r>
                <a:rPr lang="en-GB" dirty="0">
                  <a:sym typeface="Wingdings" panose="05000000000000000000" pitchFamily="2" charset="2"/>
                </a:rPr>
                <a:t> </a:t>
              </a:r>
              <a:r>
                <a:rPr lang="en-GB" dirty="0">
                  <a:solidFill>
                    <a:srgbClr val="FF0051"/>
                  </a:solidFill>
                  <a:sym typeface="Wingdings" panose="05000000000000000000" pitchFamily="2" charset="2"/>
                </a:rPr>
                <a:t>red </a:t>
              </a:r>
              <a:r>
                <a:rPr lang="en-GB" dirty="0">
                  <a:sym typeface="Wingdings" panose="05000000000000000000" pitchFamily="2" charset="2"/>
                </a:rPr>
                <a:t>(in relationship)</a:t>
              </a:r>
              <a:endParaRPr lang="en-GB" dirty="0"/>
            </a:p>
            <a:p>
              <a:endParaRPr lang="en-GB" dirty="0"/>
            </a:p>
          </p:txBody>
        </p:sp>
        <p:sp>
          <p:nvSpPr>
            <p:cNvPr id="10" name="TextBox 9"/>
            <p:cNvSpPr txBox="1"/>
            <p:nvPr/>
          </p:nvSpPr>
          <p:spPr>
            <a:xfrm>
              <a:off x="407368" y="3082032"/>
              <a:ext cx="2736304" cy="2847838"/>
            </a:xfrm>
            <a:prstGeom prst="rect">
              <a:avLst/>
            </a:prstGeom>
            <a:solidFill>
              <a:schemeClr val="accent1">
                <a:lumMod val="20000"/>
                <a:lumOff val="80000"/>
              </a:schemeClr>
            </a:solidFill>
            <a:ln>
              <a:solidFill>
                <a:srgbClr val="7030A0"/>
              </a:solidFill>
            </a:ln>
          </p:spPr>
          <p:txBody>
            <a:bodyPr wrap="square" rtlCol="0">
              <a:noAutofit/>
            </a:bodyPr>
            <a:lstStyle/>
            <a:p>
              <a:r>
                <a:rPr lang="en-GB" dirty="0">
                  <a:solidFill>
                    <a:srgbClr val="7030A0"/>
                  </a:solidFill>
                  <a:sym typeface="Wingdings" panose="05000000000000000000" pitchFamily="2" charset="2"/>
                </a:rPr>
                <a:t></a:t>
              </a:r>
              <a:r>
                <a:rPr lang="en-GB" dirty="0">
                  <a:solidFill>
                    <a:srgbClr val="7030A0"/>
                  </a:solidFill>
                </a:rPr>
                <a:t>Knowing whether a person is in a </a:t>
              </a:r>
              <a:r>
                <a:rPr lang="en-GB" b="1" dirty="0">
                  <a:solidFill>
                    <a:srgbClr val="7030A0"/>
                  </a:solidFill>
                </a:rPr>
                <a:t>relationship</a:t>
              </a:r>
              <a:r>
                <a:rPr lang="en-GB" dirty="0">
                  <a:solidFill>
                    <a:srgbClr val="7030A0"/>
                  </a:solidFill>
                </a:rPr>
                <a:t> increases/decreases on avg. the probability of P&gt;50k most</a:t>
              </a:r>
            </a:p>
            <a:p>
              <a:endParaRPr lang="en-GB" dirty="0">
                <a:solidFill>
                  <a:srgbClr val="7030A0"/>
                </a:solidFill>
              </a:endParaRPr>
            </a:p>
            <a:p>
              <a:r>
                <a:rPr lang="en-GB" dirty="0">
                  <a:solidFill>
                    <a:srgbClr val="7030A0"/>
                  </a:solidFill>
                  <a:sym typeface="Wingdings" panose="05000000000000000000" pitchFamily="2" charset="2"/>
                </a:rPr>
                <a:t> </a:t>
              </a:r>
              <a:r>
                <a:rPr lang="en-US" b="1" dirty="0">
                  <a:solidFill>
                    <a:srgbClr val="7030A0"/>
                  </a:solidFill>
                </a:rPr>
                <a:t>Capital</a:t>
              </a:r>
              <a:r>
                <a:rPr lang="en-US" dirty="0">
                  <a:solidFill>
                    <a:srgbClr val="7030A0"/>
                  </a:solidFill>
                </a:rPr>
                <a:t> </a:t>
              </a:r>
              <a:r>
                <a:rPr lang="en-US" b="1" dirty="0">
                  <a:solidFill>
                    <a:srgbClr val="7030A0"/>
                  </a:solidFill>
                </a:rPr>
                <a:t>Gain</a:t>
              </a:r>
              <a:r>
                <a:rPr lang="en-US" dirty="0">
                  <a:solidFill>
                    <a:srgbClr val="7030A0"/>
                  </a:solidFill>
                </a:rPr>
                <a:t> can have more impact on the prediction of particular individuals</a:t>
              </a:r>
              <a:endParaRPr lang="en-GB" dirty="0">
                <a:solidFill>
                  <a:srgbClr val="7030A0"/>
                </a:solidFill>
              </a:endParaRPr>
            </a:p>
            <a:p>
              <a:endParaRPr lang="en-GB" dirty="0"/>
            </a:p>
          </p:txBody>
        </p:sp>
      </p:grpSp>
      <p:cxnSp>
        <p:nvCxnSpPr>
          <p:cNvPr id="12" name="Curved Connector 11"/>
          <p:cNvCxnSpPr/>
          <p:nvPr/>
        </p:nvCxnSpPr>
        <p:spPr>
          <a:xfrm>
            <a:off x="3215680" y="3036323"/>
            <a:ext cx="3096344" cy="248661"/>
          </a:xfrm>
          <a:prstGeom prst="curvedConnector3">
            <a:avLst>
              <a:gd name="adj1" fmla="val 99219"/>
            </a:avLst>
          </a:prstGeom>
          <a:ln w="19050">
            <a:solidFill>
              <a:srgbClr val="7030A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9" name="Curved Connector 18"/>
          <p:cNvCxnSpPr/>
          <p:nvPr/>
        </p:nvCxnSpPr>
        <p:spPr>
          <a:xfrm flipV="1">
            <a:off x="3065944" y="4221088"/>
            <a:ext cx="5046280" cy="728290"/>
          </a:xfrm>
          <a:prstGeom prst="curvedConnector3">
            <a:avLst>
              <a:gd name="adj1" fmla="val 99831"/>
            </a:avLst>
          </a:prstGeom>
          <a:ln w="19050">
            <a:solidFill>
              <a:srgbClr val="7030A0"/>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1442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GB" dirty="0"/>
              <a:t>SHAP</a:t>
            </a:r>
          </a:p>
        </p:txBody>
      </p:sp>
      <p:sp>
        <p:nvSpPr>
          <p:cNvPr id="5" name="TextBox 4"/>
          <p:cNvSpPr txBox="1"/>
          <p:nvPr/>
        </p:nvSpPr>
        <p:spPr>
          <a:xfrm>
            <a:off x="1044000" y="1368000"/>
            <a:ext cx="10236576" cy="5353476"/>
          </a:xfrm>
          <a:prstGeom prst="rect">
            <a:avLst/>
          </a:prstGeom>
          <a:noFill/>
        </p:spPr>
        <p:txBody>
          <a:bodyPr wrap="square" rtlCol="0">
            <a:noAutofit/>
          </a:bodyPr>
          <a:lstStyle/>
          <a:p>
            <a:pPr marR="0" lvl="0" algn="l" defTabSz="914400" rtl="0" eaLnBrk="1" fontAlgn="auto" latinLnBrk="0" hangingPunct="1">
              <a:lnSpc>
                <a:spcPct val="100000"/>
              </a:lnSpc>
              <a:spcBef>
                <a:spcPts val="0"/>
              </a:spcBef>
              <a:spcAft>
                <a:spcPts val="0"/>
              </a:spcAft>
              <a:buClrTx/>
              <a:buSzTx/>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Dependency plot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prstClr val="black"/>
                </a:solidFill>
                <a:latin typeface="Calibri"/>
              </a:rPr>
              <a:t>Scatter plot</a:t>
            </a:r>
            <a:endParaRPr kumimoji="0" lang="en-GB" sz="1800" i="0" u="none" strike="noStrike" kern="1200" cap="none" spc="0" normalizeH="0" baseline="0" noProof="0" dirty="0">
              <a:ln>
                <a:noFill/>
              </a:ln>
              <a:solidFill>
                <a:prstClr val="black"/>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prstClr val="black"/>
                </a:solidFill>
                <a:latin typeface="Calibri"/>
              </a:rPr>
              <a:t>y-axis shows Shap value for each instance in the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i="0" u="none" strike="noStrike" kern="1200" cap="none" spc="0" normalizeH="0" baseline="0" noProof="0" dirty="0">
                <a:ln>
                  <a:noFill/>
                </a:ln>
                <a:solidFill>
                  <a:prstClr val="black"/>
                </a:solidFill>
                <a:effectLst/>
                <a:uLnTx/>
                <a:uFillTx/>
                <a:latin typeface="Calibri"/>
                <a:ea typeface="+mn-ea"/>
                <a:cs typeface="+mn-cs"/>
              </a:rPr>
              <a:t>x-axis shows feature value for the instance </a:t>
            </a:r>
          </a:p>
        </p:txBody>
      </p:sp>
      <p:pic>
        <p:nvPicPr>
          <p:cNvPr id="7" name="Picture 6"/>
          <p:cNvPicPr>
            <a:picLocks noChangeAspect="1"/>
          </p:cNvPicPr>
          <p:nvPr/>
        </p:nvPicPr>
        <p:blipFill>
          <a:blip r:embed="rId2"/>
          <a:stretch>
            <a:fillRect/>
          </a:stretch>
        </p:blipFill>
        <p:spPr>
          <a:xfrm>
            <a:off x="3764434" y="3060000"/>
            <a:ext cx="4663131" cy="3600000"/>
          </a:xfrm>
          <a:prstGeom prst="rect">
            <a:avLst/>
          </a:prstGeom>
        </p:spPr>
      </p:pic>
    </p:spTree>
    <p:extLst>
      <p:ext uri="{BB962C8B-B14F-4D97-AF65-F5344CB8AC3E}">
        <p14:creationId xmlns:p14="http://schemas.microsoft.com/office/powerpoint/2010/main" val="15924441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74638"/>
            <a:ext cx="10729192" cy="6466730"/>
          </a:xfrm>
        </p:spPr>
        <p:txBody>
          <a:bodyPr/>
          <a:lstStyle/>
          <a:p>
            <a:r>
              <a:rPr lang="en-GB" sz="4000" dirty="0"/>
              <a:t>Lab session 2</a:t>
            </a:r>
            <a:br>
              <a:rPr lang="en-GB" sz="4000" dirty="0"/>
            </a:br>
            <a:br>
              <a:rPr lang="en-GB" sz="4000" dirty="0"/>
            </a:br>
            <a:r>
              <a:rPr lang="en-US" sz="4000" dirty="0"/>
              <a:t>Machine learning approaches for discrete choice analysis</a:t>
            </a:r>
            <a:br>
              <a:rPr lang="en-US" sz="4000" dirty="0"/>
            </a:br>
            <a:br>
              <a:rPr lang="en-US" sz="4000" dirty="0"/>
            </a:br>
            <a:r>
              <a:rPr lang="en-US" sz="4000" i="1" dirty="0"/>
              <a:t>L-MNL model</a:t>
            </a:r>
            <a:br>
              <a:rPr lang="en-GB" sz="4000" i="1" dirty="0"/>
            </a:br>
            <a:endParaRPr lang="en-GB" sz="4000" i="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3795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Lab session 2</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4"/>
          <p:cNvSpPr>
            <a:spLocks noGrp="1"/>
          </p:cNvSpPr>
          <p:nvPr>
            <p:ph idx="1"/>
          </p:nvPr>
        </p:nvSpPr>
        <p:spPr>
          <a:xfrm>
            <a:off x="609600" y="1600201"/>
            <a:ext cx="10382944" cy="4997151"/>
          </a:xfrm>
        </p:spPr>
        <p:txBody>
          <a:bodyPr>
            <a:normAutofit/>
          </a:bodyPr>
          <a:lstStyle/>
          <a:p>
            <a:pPr marL="0" indent="0">
              <a:buNone/>
            </a:pPr>
            <a:r>
              <a:rPr lang="en-GB" sz="1800" b="1" dirty="0"/>
              <a:t>Lab sessions aim to:</a:t>
            </a:r>
          </a:p>
          <a:p>
            <a:r>
              <a:rPr lang="en-US" sz="1800" dirty="0"/>
              <a:t>Show and reinforce how the ML models and ideas presented in class are put to practice.</a:t>
            </a:r>
          </a:p>
          <a:p>
            <a:r>
              <a:rPr lang="en-US" sz="1800" dirty="0"/>
              <a:t>Help you gather hands-on machine learning skills.</a:t>
            </a:r>
          </a:p>
          <a:p>
            <a:pPr marL="0" indent="0">
              <a:buNone/>
            </a:pPr>
            <a:endParaRPr lang="en-GB" sz="1800" b="1" dirty="0"/>
          </a:p>
          <a:p>
            <a:pPr marL="0" indent="0">
              <a:buNone/>
            </a:pPr>
            <a:endParaRPr lang="en-GB" sz="1800" b="1" dirty="0"/>
          </a:p>
          <a:p>
            <a:pPr marL="0" indent="0">
              <a:buNone/>
            </a:pPr>
            <a:r>
              <a:rPr lang="en-GB" sz="1800" b="1" dirty="0"/>
              <a:t>Learning objective for this lab session:</a:t>
            </a:r>
          </a:p>
          <a:p>
            <a:pPr>
              <a:buFont typeface="+mj-lt"/>
              <a:buAutoNum type="arabicPeriod"/>
            </a:pPr>
            <a:r>
              <a:rPr lang="en-US" sz="1800" dirty="0"/>
              <a:t>Estimate a  RUM-MNL model using </a:t>
            </a:r>
            <a:r>
              <a:rPr lang="en-US" sz="1800" dirty="0" err="1"/>
              <a:t>PandasBiogeme</a:t>
            </a:r>
            <a:endParaRPr lang="en-US" sz="1800" dirty="0"/>
          </a:p>
          <a:p>
            <a:pPr>
              <a:buFont typeface="+mj-lt"/>
              <a:buAutoNum type="arabicPeriod"/>
            </a:pPr>
            <a:r>
              <a:rPr lang="en-US" sz="1800" b="1" dirty="0"/>
              <a:t>Train L-MNL </a:t>
            </a:r>
            <a:r>
              <a:rPr lang="en-US" sz="1800" dirty="0"/>
              <a:t>model and extract </a:t>
            </a:r>
            <a:r>
              <a:rPr lang="en-US" sz="1800" dirty="0" err="1"/>
              <a:t>behavioural</a:t>
            </a:r>
            <a:r>
              <a:rPr lang="en-US" sz="1800" dirty="0"/>
              <a:t> insights from them, such as WTPs</a:t>
            </a:r>
          </a:p>
          <a:p>
            <a:pPr>
              <a:buFont typeface="+mj-lt"/>
              <a:buAutoNum type="arabicPeriod"/>
            </a:pPr>
            <a:r>
              <a:rPr lang="en-US" sz="1800" dirty="0"/>
              <a:t>Discuss the strengths and weaknesses of using fully transparent RUM models, hybrid models and fully opaque ANNs</a:t>
            </a:r>
          </a:p>
        </p:txBody>
      </p:sp>
    </p:spTree>
    <p:extLst>
      <p:ext uri="{BB962C8B-B14F-4D97-AF65-F5344CB8AC3E}">
        <p14:creationId xmlns:p14="http://schemas.microsoft.com/office/powerpoint/2010/main" val="2855229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Lab session 2</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4"/>
          <p:cNvSpPr>
            <a:spLocks noGrp="1"/>
          </p:cNvSpPr>
          <p:nvPr>
            <p:ph idx="1"/>
          </p:nvPr>
        </p:nvSpPr>
        <p:spPr>
          <a:xfrm>
            <a:off x="1044000" y="1260000"/>
            <a:ext cx="8582744" cy="4997151"/>
          </a:xfrm>
        </p:spPr>
        <p:txBody>
          <a:bodyPr>
            <a:normAutofit/>
          </a:bodyPr>
          <a:lstStyle/>
          <a:p>
            <a:pPr marL="0" indent="0">
              <a:buNone/>
            </a:pPr>
            <a:r>
              <a:rPr lang="en-GB" sz="1800" b="1" dirty="0"/>
              <a:t>Practicalities</a:t>
            </a:r>
          </a:p>
          <a:p>
            <a:r>
              <a:rPr lang="en-US" sz="1800" dirty="0" err="1"/>
              <a:t>Jupyter</a:t>
            </a:r>
            <a:r>
              <a:rPr lang="en-US" sz="1800" dirty="0"/>
              <a:t> notebooks and instructions can be downloaded from </a:t>
            </a:r>
            <a:r>
              <a:rPr lang="en-US" sz="1800" dirty="0">
                <a:hlinkClick r:id="rId2"/>
              </a:rPr>
              <a:t>GitHub</a:t>
            </a:r>
            <a:endParaRPr lang="en-US" sz="1800" dirty="0"/>
          </a:p>
          <a:p>
            <a:endParaRPr lang="en-US" sz="1800" dirty="0"/>
          </a:p>
          <a:p>
            <a:r>
              <a:rPr lang="en-US" sz="1800" dirty="0"/>
              <a:t>Work in </a:t>
            </a:r>
            <a:r>
              <a:rPr lang="en-US" sz="1800" dirty="0">
                <a:hlinkClick r:id="rId3" action="ppaction://hlinkfile"/>
              </a:rPr>
              <a:t>Google </a:t>
            </a:r>
            <a:r>
              <a:rPr lang="en-US" sz="1800" dirty="0" err="1">
                <a:hlinkClick r:id="rId3" action="ppaction://hlinkfile"/>
              </a:rPr>
              <a:t>Colab</a:t>
            </a:r>
            <a:r>
              <a:rPr lang="en-US" sz="1800" dirty="0"/>
              <a:t> or local</a:t>
            </a:r>
          </a:p>
          <a:p>
            <a:endParaRPr lang="en-US" sz="1800" dirty="0"/>
          </a:p>
          <a:p>
            <a:r>
              <a:rPr lang="en-US" sz="1800" dirty="0"/>
              <a:t>You can get support from Gabriel and me, and </a:t>
            </a:r>
            <a:r>
              <a:rPr lang="en-US" sz="1800" dirty="0" err="1"/>
              <a:t>drom</a:t>
            </a:r>
            <a:r>
              <a:rPr lang="en-US" sz="1800" dirty="0"/>
              <a:t> fellow students</a:t>
            </a:r>
          </a:p>
          <a:p>
            <a:endParaRPr lang="en-GB" sz="1800" dirty="0"/>
          </a:p>
          <a:p>
            <a:r>
              <a:rPr lang="en-GB" sz="1800" dirty="0"/>
              <a:t>Duration: </a:t>
            </a:r>
            <a:r>
              <a:rPr lang="en-GB" sz="1800" b="1" dirty="0"/>
              <a:t>2 hr</a:t>
            </a:r>
          </a:p>
          <a:p>
            <a:endParaRPr lang="en-GB" sz="1800" dirty="0"/>
          </a:p>
          <a:p>
            <a:pPr marL="0" indent="0">
              <a:buNone/>
            </a:pPr>
            <a:endParaRPr lang="en-GB" sz="1800" b="1" dirty="0"/>
          </a:p>
          <a:p>
            <a:pPr marL="0" indent="0">
              <a:buNone/>
            </a:pPr>
            <a:r>
              <a:rPr lang="en-GB" sz="1800" b="1" dirty="0"/>
              <a:t>Answers</a:t>
            </a:r>
          </a:p>
          <a:p>
            <a:r>
              <a:rPr lang="en-GB" sz="1800" dirty="0" err="1"/>
              <a:t>Jupyter</a:t>
            </a:r>
            <a:r>
              <a:rPr lang="en-GB" sz="1800" dirty="0"/>
              <a:t> notebooks with codes and answers to exercises are distributed at the end of the day</a:t>
            </a:r>
          </a:p>
          <a:p>
            <a:endParaRPr lang="en-GB" sz="1800" dirty="0"/>
          </a:p>
        </p:txBody>
      </p:sp>
      <p:pic>
        <p:nvPicPr>
          <p:cNvPr id="3" name="Picture 2"/>
          <p:cNvPicPr>
            <a:picLocks noChangeAspect="1"/>
          </p:cNvPicPr>
          <p:nvPr/>
        </p:nvPicPr>
        <p:blipFill rotWithShape="1">
          <a:blip r:embed="rId4"/>
          <a:srcRect l="17883" t="30236" r="15412" b="30236"/>
          <a:stretch/>
        </p:blipFill>
        <p:spPr>
          <a:xfrm>
            <a:off x="10446070" y="2862224"/>
            <a:ext cx="1512169" cy="896100"/>
          </a:xfrm>
          <a:prstGeom prst="rect">
            <a:avLst/>
          </a:prstGeom>
        </p:spPr>
      </p:pic>
      <p:pic>
        <p:nvPicPr>
          <p:cNvPr id="9" name="Picture 8"/>
          <p:cNvPicPr>
            <a:picLocks noChangeAspect="1"/>
          </p:cNvPicPr>
          <p:nvPr/>
        </p:nvPicPr>
        <p:blipFill>
          <a:blip r:embed="rId5"/>
          <a:stretch>
            <a:fillRect/>
          </a:stretch>
        </p:blipFill>
        <p:spPr>
          <a:xfrm>
            <a:off x="10309307" y="1897535"/>
            <a:ext cx="1512000" cy="362299"/>
          </a:xfrm>
          <a:prstGeom prst="rect">
            <a:avLst/>
          </a:prstGeom>
        </p:spPr>
      </p:pic>
      <p:pic>
        <p:nvPicPr>
          <p:cNvPr id="10" name="Picture 9"/>
          <p:cNvPicPr>
            <a:picLocks noChangeAspect="1"/>
          </p:cNvPicPr>
          <p:nvPr/>
        </p:nvPicPr>
        <p:blipFill rotWithShape="1">
          <a:blip r:embed="rId6"/>
          <a:srcRect l="12912" r="15969"/>
          <a:stretch/>
        </p:blipFill>
        <p:spPr>
          <a:xfrm>
            <a:off x="8737600" y="2848861"/>
            <a:ext cx="1512000" cy="909463"/>
          </a:xfrm>
          <a:prstGeom prst="rect">
            <a:avLst/>
          </a:prstGeom>
        </p:spPr>
      </p:pic>
      <p:pic>
        <p:nvPicPr>
          <p:cNvPr id="11" name="Picture 10"/>
          <p:cNvPicPr>
            <a:picLocks noChangeAspect="1"/>
          </p:cNvPicPr>
          <p:nvPr/>
        </p:nvPicPr>
        <p:blipFill>
          <a:blip r:embed="rId7"/>
          <a:stretch>
            <a:fillRect/>
          </a:stretch>
        </p:blipFill>
        <p:spPr>
          <a:xfrm>
            <a:off x="2927648" y="3403220"/>
            <a:ext cx="710208" cy="710208"/>
          </a:xfrm>
          <a:prstGeom prst="rect">
            <a:avLst/>
          </a:prstGeom>
        </p:spPr>
      </p:pic>
      <p:pic>
        <p:nvPicPr>
          <p:cNvPr id="12" name="Picture 11"/>
          <p:cNvPicPr>
            <a:picLocks noChangeAspect="1"/>
          </p:cNvPicPr>
          <p:nvPr/>
        </p:nvPicPr>
        <p:blipFill rotWithShape="1">
          <a:blip r:embed="rId8"/>
          <a:srcRect l="16926" t="15981" r="17870" b="16926"/>
          <a:stretch/>
        </p:blipFill>
        <p:spPr>
          <a:xfrm>
            <a:off x="9666003" y="4965206"/>
            <a:ext cx="1286609" cy="1323902"/>
          </a:xfrm>
          <a:prstGeom prst="rect">
            <a:avLst/>
          </a:prstGeom>
        </p:spPr>
      </p:pic>
      <p:pic>
        <p:nvPicPr>
          <p:cNvPr id="13" name="Picture 12"/>
          <p:cNvPicPr>
            <a:picLocks noChangeAspect="1"/>
          </p:cNvPicPr>
          <p:nvPr/>
        </p:nvPicPr>
        <p:blipFill rotWithShape="1">
          <a:blip r:embed="rId9"/>
          <a:srcRect l="6859" t="9025" r="6859" b="13123"/>
          <a:stretch/>
        </p:blipFill>
        <p:spPr>
          <a:xfrm>
            <a:off x="8992649" y="1680008"/>
            <a:ext cx="1001902" cy="906483"/>
          </a:xfrm>
          <a:prstGeom prst="rect">
            <a:avLst/>
          </a:prstGeom>
        </p:spPr>
      </p:pic>
    </p:spTree>
    <p:extLst>
      <p:ext uri="{BB962C8B-B14F-4D97-AF65-F5344CB8AC3E}">
        <p14:creationId xmlns:p14="http://schemas.microsoft.com/office/powerpoint/2010/main" val="1275618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Lab session 2</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4"/>
          <p:cNvSpPr>
            <a:spLocks noGrp="1"/>
          </p:cNvSpPr>
          <p:nvPr>
            <p:ph idx="1"/>
          </p:nvPr>
        </p:nvSpPr>
        <p:spPr>
          <a:xfrm>
            <a:off x="715991" y="1600201"/>
            <a:ext cx="8468349" cy="4525963"/>
          </a:xfrm>
        </p:spPr>
        <p:txBody>
          <a:bodyPr>
            <a:normAutofit/>
          </a:bodyPr>
          <a:lstStyle/>
          <a:p>
            <a:pPr marL="0" indent="0">
              <a:buNone/>
            </a:pPr>
            <a:r>
              <a:rPr lang="en-GB" sz="1800" b="1" dirty="0"/>
              <a:t>Data</a:t>
            </a:r>
          </a:p>
          <a:p>
            <a:r>
              <a:rPr lang="en-US" sz="1800" dirty="0" err="1"/>
              <a:t>Neighbourhood</a:t>
            </a:r>
            <a:r>
              <a:rPr lang="en-US" sz="1800" dirty="0"/>
              <a:t> location choices, collected in Hanover, Mainz, Bern, and Zurich</a:t>
            </a:r>
          </a:p>
          <a:p>
            <a:endParaRPr lang="en-US" sz="1800" dirty="0"/>
          </a:p>
          <a:p>
            <a:r>
              <a:rPr lang="en-US" sz="1800" dirty="0"/>
              <a:t>Stated Choice data</a:t>
            </a:r>
          </a:p>
          <a:p>
            <a:endParaRPr lang="en-US" sz="1800" dirty="0"/>
          </a:p>
          <a:p>
            <a:r>
              <a:rPr lang="en-US" sz="1800" dirty="0"/>
              <a:t>Straightforward experimental design</a:t>
            </a:r>
          </a:p>
          <a:p>
            <a:pPr lvl="1"/>
            <a:r>
              <a:rPr lang="en-US" sz="1900" dirty="0"/>
              <a:t>3 </a:t>
            </a:r>
            <a:r>
              <a:rPr lang="en-US" sz="1900" dirty="0" err="1"/>
              <a:t>unlabelled</a:t>
            </a:r>
            <a:r>
              <a:rPr lang="en-US" sz="1900" dirty="0"/>
              <a:t> alternatives</a:t>
            </a:r>
          </a:p>
          <a:p>
            <a:pPr lvl="1"/>
            <a:r>
              <a:rPr lang="en-US" sz="1900" dirty="0"/>
              <a:t>6 generic attributes</a:t>
            </a:r>
          </a:p>
          <a:p>
            <a:pPr lvl="1"/>
            <a:endParaRPr lang="en-US" sz="1900" dirty="0"/>
          </a:p>
          <a:p>
            <a:pPr lvl="1"/>
            <a:endParaRPr lang="en-GB" sz="1900" dirty="0"/>
          </a:p>
          <a:p>
            <a:endParaRPr lang="en-US" sz="1800" b="1" dirty="0"/>
          </a:p>
          <a:p>
            <a:endParaRPr lang="en-US" sz="1800" b="1" dirty="0"/>
          </a:p>
          <a:p>
            <a:endParaRPr lang="en-US" sz="1800" b="1" dirty="0"/>
          </a:p>
          <a:p>
            <a:pPr marL="0" indent="0">
              <a:buNone/>
            </a:pPr>
            <a:endParaRPr lang="en-GB" sz="1800" b="1" dirty="0"/>
          </a:p>
          <a:p>
            <a:endParaRPr lang="en-GB" sz="1800" dirty="0"/>
          </a:p>
        </p:txBody>
      </p:sp>
      <p:pic>
        <p:nvPicPr>
          <p:cNvPr id="7" name="Picture 6">
            <a:extLst>
              <a:ext uri="{FF2B5EF4-FFF2-40B4-BE49-F238E27FC236}">
                <a16:creationId xmlns:a16="http://schemas.microsoft.com/office/drawing/2014/main" id="{8226F2D9-7E0F-CE0B-075B-4BF48607AAB1}"/>
              </a:ext>
            </a:extLst>
          </p:cNvPr>
          <p:cNvPicPr>
            <a:picLocks noChangeAspect="1"/>
          </p:cNvPicPr>
          <p:nvPr/>
        </p:nvPicPr>
        <p:blipFill>
          <a:blip r:embed="rId2"/>
          <a:stretch>
            <a:fillRect/>
          </a:stretch>
        </p:blipFill>
        <p:spPr>
          <a:xfrm>
            <a:off x="4753497" y="2850776"/>
            <a:ext cx="6975950" cy="3505573"/>
          </a:xfrm>
          <a:prstGeom prst="rect">
            <a:avLst/>
          </a:prstGeom>
        </p:spPr>
      </p:pic>
    </p:spTree>
    <p:extLst>
      <p:ext uri="{BB962C8B-B14F-4D97-AF65-F5344CB8AC3E}">
        <p14:creationId xmlns:p14="http://schemas.microsoft.com/office/powerpoint/2010/main" val="2835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Hybrid choice models</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0" y="1080001"/>
            <a:ext cx="9889005" cy="1185797"/>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Hybrid choice models impose structure to otherwise fully flexible MLPs, such that they enable obtaining behavioural insights and/or are consistent with normative ideas on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Overview of most popular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aphicFrame>
        <p:nvGraphicFramePr>
          <p:cNvPr id="7" name="Table 6">
            <a:extLst>
              <a:ext uri="{FF2B5EF4-FFF2-40B4-BE49-F238E27FC236}">
                <a16:creationId xmlns:a16="http://schemas.microsoft.com/office/drawing/2014/main" id="{0C15F2FF-634F-1922-ADE2-44A3B51D63C4}"/>
              </a:ext>
            </a:extLst>
          </p:cNvPr>
          <p:cNvGraphicFramePr>
            <a:graphicFrameLocks noGrp="1"/>
          </p:cNvGraphicFramePr>
          <p:nvPr/>
        </p:nvGraphicFramePr>
        <p:xfrm>
          <a:off x="423815" y="2295343"/>
          <a:ext cx="11376000" cy="329184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2818440800"/>
                    </a:ext>
                  </a:extLst>
                </a:gridCol>
                <a:gridCol w="1620000">
                  <a:extLst>
                    <a:ext uri="{9D8B030D-6E8A-4147-A177-3AD203B41FA5}">
                      <a16:colId xmlns:a16="http://schemas.microsoft.com/office/drawing/2014/main" val="744508032"/>
                    </a:ext>
                  </a:extLst>
                </a:gridCol>
                <a:gridCol w="1620000">
                  <a:extLst>
                    <a:ext uri="{9D8B030D-6E8A-4147-A177-3AD203B41FA5}">
                      <a16:colId xmlns:a16="http://schemas.microsoft.com/office/drawing/2014/main" val="2998556150"/>
                    </a:ext>
                  </a:extLst>
                </a:gridCol>
                <a:gridCol w="1620000">
                  <a:extLst>
                    <a:ext uri="{9D8B030D-6E8A-4147-A177-3AD203B41FA5}">
                      <a16:colId xmlns:a16="http://schemas.microsoft.com/office/drawing/2014/main" val="2563881094"/>
                    </a:ext>
                  </a:extLst>
                </a:gridCol>
                <a:gridCol w="1620000">
                  <a:extLst>
                    <a:ext uri="{9D8B030D-6E8A-4147-A177-3AD203B41FA5}">
                      <a16:colId xmlns:a16="http://schemas.microsoft.com/office/drawing/2014/main" val="2717754741"/>
                    </a:ext>
                  </a:extLst>
                </a:gridCol>
                <a:gridCol w="1620000">
                  <a:extLst>
                    <a:ext uri="{9D8B030D-6E8A-4147-A177-3AD203B41FA5}">
                      <a16:colId xmlns:a16="http://schemas.microsoft.com/office/drawing/2014/main" val="3238700168"/>
                    </a:ext>
                  </a:extLst>
                </a:gridCol>
                <a:gridCol w="2052000">
                  <a:extLst>
                    <a:ext uri="{9D8B030D-6E8A-4147-A177-3AD203B41FA5}">
                      <a16:colId xmlns:a16="http://schemas.microsoft.com/office/drawing/2014/main" val="3356277602"/>
                    </a:ext>
                  </a:extLst>
                </a:gridCol>
              </a:tblGrid>
              <a:tr h="330691">
                <a:tc>
                  <a:txBody>
                    <a:bodyPr/>
                    <a:lstStyle/>
                    <a:p>
                      <a:r>
                        <a:rPr lang="en-GB" sz="1600" dirty="0"/>
                        <a:t>Model</a:t>
                      </a:r>
                    </a:p>
                  </a:txBody>
                  <a:tcPr/>
                </a:tc>
                <a:tc>
                  <a:txBody>
                    <a:bodyPr/>
                    <a:lstStyle/>
                    <a:p>
                      <a:pPr algn="ctr"/>
                      <a:r>
                        <a:rPr lang="en-GB" sz="1600" dirty="0"/>
                        <a:t>Consistent with utility maximisation</a:t>
                      </a:r>
                    </a:p>
                  </a:txBody>
                  <a:tcPr anchor="ctr"/>
                </a:tc>
                <a:tc>
                  <a:txBody>
                    <a:bodyPr/>
                    <a:lstStyle/>
                    <a:p>
                      <a:pPr algn="ctr"/>
                      <a:r>
                        <a:rPr lang="en-GB" sz="1600" dirty="0"/>
                        <a:t>Weights can be interpreted as marginal utilities</a:t>
                      </a:r>
                    </a:p>
                  </a:txBody>
                  <a:tcPr anchor="ctr"/>
                </a:tc>
                <a:tc>
                  <a:txBody>
                    <a:bodyPr/>
                    <a:lstStyle/>
                    <a:p>
                      <a:pPr algn="ctr"/>
                      <a:r>
                        <a:rPr lang="en-GB" sz="1600" dirty="0"/>
                        <a:t>Fungibility of money</a:t>
                      </a:r>
                    </a:p>
                  </a:txBody>
                  <a:tcPr anchor="ctr"/>
                </a:tc>
                <a:tc>
                  <a:txBody>
                    <a:bodyPr/>
                    <a:lstStyle/>
                    <a:p>
                      <a:pPr algn="ctr"/>
                      <a:r>
                        <a:rPr lang="en-GB" sz="1600" dirty="0"/>
                        <a:t>Behavioural regularity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Unobserved preference heterogeneity/</a:t>
                      </a:r>
                    </a:p>
                    <a:p>
                      <a:pPr algn="ctr"/>
                      <a:r>
                        <a:rPr lang="en-GB" sz="1600" dirty="0"/>
                        <a:t>Panel effects</a:t>
                      </a:r>
                    </a:p>
                  </a:txBody>
                  <a:tcPr anchor="ctr"/>
                </a:tc>
                <a:tc>
                  <a:txBody>
                    <a:bodyPr/>
                    <a:lstStyle/>
                    <a:p>
                      <a:pPr algn="ctr"/>
                      <a:r>
                        <a:rPr lang="en-GB" sz="1600" dirty="0"/>
                        <a:t>Reference</a:t>
                      </a:r>
                    </a:p>
                  </a:txBody>
                  <a:tcPr anchor="ctr"/>
                </a:tc>
                <a:extLst>
                  <a:ext uri="{0D108BD9-81ED-4DB2-BD59-A6C34878D82A}">
                    <a16:rowId xmlns:a16="http://schemas.microsoft.com/office/drawing/2014/main" val="2718545422"/>
                  </a:ext>
                </a:extLst>
              </a:tr>
              <a:tr h="370840">
                <a:tc>
                  <a:txBody>
                    <a:bodyPr/>
                    <a:lstStyle/>
                    <a:p>
                      <a:r>
                        <a:rPr lang="en-GB" sz="1600" dirty="0"/>
                        <a:t>MLP</a:t>
                      </a:r>
                    </a:p>
                  </a:txBody>
                  <a:tcPr/>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2641581913"/>
                  </a:ext>
                </a:extLst>
              </a:tr>
              <a:tr h="370840">
                <a:tc>
                  <a:txBody>
                    <a:bodyPr/>
                    <a:lstStyle/>
                    <a:p>
                      <a:r>
                        <a:rPr lang="en-GB" sz="1600" dirty="0"/>
                        <a:t>L-MNL</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err="1"/>
                        <a:t>Sifringer</a:t>
                      </a:r>
                      <a:r>
                        <a:rPr lang="en-GB" sz="1600" dirty="0"/>
                        <a:t> et al. 2020</a:t>
                      </a:r>
                    </a:p>
                  </a:txBody>
                  <a:tcPr marT="0" marB="0" anchor="b"/>
                </a:tc>
                <a:extLst>
                  <a:ext uri="{0D108BD9-81ED-4DB2-BD59-A6C34878D82A}">
                    <a16:rowId xmlns:a16="http://schemas.microsoft.com/office/drawing/2014/main" val="831242370"/>
                  </a:ext>
                </a:extLst>
              </a:tr>
              <a:tr h="370840">
                <a:tc>
                  <a:txBody>
                    <a:bodyPr/>
                    <a:lstStyle/>
                    <a:p>
                      <a:r>
                        <a:rPr lang="en-GB" sz="1600" dirty="0"/>
                        <a:t>ASU-DNN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Wang et al. 2020</a:t>
                      </a:r>
                    </a:p>
                  </a:txBody>
                  <a:tcPr marT="0" marB="0" anchor="b"/>
                </a:tc>
                <a:extLst>
                  <a:ext uri="{0D108BD9-81ED-4DB2-BD59-A6C34878D82A}">
                    <a16:rowId xmlns:a16="http://schemas.microsoft.com/office/drawing/2014/main" val="892397596"/>
                  </a:ext>
                </a:extLst>
              </a:tr>
              <a:tr h="370840">
                <a:tc>
                  <a:txBody>
                    <a:bodyPr/>
                    <a:lstStyle/>
                    <a:p>
                      <a:r>
                        <a:rPr lang="en-GB" sz="1600" dirty="0" err="1"/>
                        <a:t>TasteNet</a:t>
                      </a:r>
                      <a:endParaRPr lang="en-GB" sz="1600" dirty="0"/>
                    </a:p>
                  </a:txBody>
                  <a:tcPr/>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Han et al. 2022</a:t>
                      </a:r>
                    </a:p>
                  </a:txBody>
                  <a:tcPr marT="0" marB="0" anchor="b"/>
                </a:tc>
                <a:extLst>
                  <a:ext uri="{0D108BD9-81ED-4DB2-BD59-A6C34878D82A}">
                    <a16:rowId xmlns:a16="http://schemas.microsoft.com/office/drawing/2014/main" val="3624714218"/>
                  </a:ext>
                </a:extLst>
              </a:tr>
              <a:tr h="370840">
                <a:tc>
                  <a:txBody>
                    <a:bodyPr/>
                    <a:lstStyle/>
                    <a:p>
                      <a:r>
                        <a:rPr lang="en-GB" sz="1600" dirty="0"/>
                        <a:t>ASS-NN</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l"/>
                      <a:r>
                        <a:rPr lang="en-GB" sz="1600" dirty="0"/>
                        <a:t>Hernandez et al. 2023</a:t>
                      </a:r>
                    </a:p>
                  </a:txBody>
                  <a:tcPr marT="0" marB="0" anchor="b"/>
                </a:tc>
                <a:extLst>
                  <a:ext uri="{0D108BD9-81ED-4DB2-BD59-A6C34878D82A}">
                    <a16:rowId xmlns:a16="http://schemas.microsoft.com/office/drawing/2014/main" val="1750146968"/>
                  </a:ext>
                </a:extLst>
              </a:tr>
              <a:tr h="370840">
                <a:tc>
                  <a:txBody>
                    <a:bodyPr/>
                    <a:lstStyle/>
                    <a:p>
                      <a:r>
                        <a:rPr lang="en-GB" sz="1600" dirty="0" err="1"/>
                        <a:t>MixTasteNet</a:t>
                      </a:r>
                      <a:endParaRPr lang="en-GB"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945652678"/>
                  </a:ext>
                </a:extLst>
              </a:tr>
            </a:tbl>
          </a:graphicData>
        </a:graphic>
      </p:graphicFrame>
      <p:pic>
        <p:nvPicPr>
          <p:cNvPr id="12" name="Picture 2" descr="Image result for understand icon">
            <a:extLst>
              <a:ext uri="{FF2B5EF4-FFF2-40B4-BE49-F238E27FC236}">
                <a16:creationId xmlns:a16="http://schemas.microsoft.com/office/drawing/2014/main" id="{B303F2DA-B42B-4862-19FA-99C4EB25A4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991" y="5648462"/>
            <a:ext cx="1062159" cy="1062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CF60DE-F270-3219-DFEF-C4A2764374F3}"/>
                  </a:ext>
                </a:extLst>
              </p:cNvPr>
              <p:cNvSpPr txBox="1"/>
              <p:nvPr/>
            </p:nvSpPr>
            <p:spPr>
              <a:xfrm>
                <a:off x="3972232" y="5611642"/>
                <a:ext cx="1936955" cy="64167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a:t>
                </a:r>
                <a14:m>
                  <m:oMath xmlns:m="http://schemas.openxmlformats.org/officeDocument/2006/math">
                    <m:f>
                      <m:fPr>
                        <m:ctrlP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fPr>
                      <m:num>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𝑉</m:t>
                        </m:r>
                      </m:num>
                      <m:den>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𝑚</m:t>
                            </m:r>
                          </m:sub>
                        </m:sSub>
                      </m:den>
                    </m:f>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𝑚</m:t>
                        </m:r>
                      </m:sub>
                    </m:sSub>
                  </m:oMath>
                </a14:m>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m:t>
                      </m:r>
                    </m:oMath>
                  </m:oMathPara>
                </a14:m>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1DCF60DE-F270-3219-DFEF-C4A2764374F3}"/>
                  </a:ext>
                </a:extLst>
              </p:cNvPr>
              <p:cNvSpPr txBox="1">
                <a:spLocks noRot="1" noChangeAspect="1" noMove="1" noResize="1" noEditPoints="1" noAdjustHandles="1" noChangeArrowheads="1" noChangeShapeType="1" noTextEdit="1"/>
              </p:cNvSpPr>
              <p:nvPr/>
            </p:nvSpPr>
            <p:spPr>
              <a:xfrm>
                <a:off x="3972232" y="5611642"/>
                <a:ext cx="1936955" cy="641674"/>
              </a:xfrm>
              <a:prstGeom prst="rect">
                <a:avLst/>
              </a:prstGeom>
              <a:blipFill>
                <a:blip r:embed="rId4"/>
                <a:stretch>
                  <a:fillRect l="-2597" b="-33333"/>
                </a:stretch>
              </a:blipFill>
            </p:spPr>
            <p:txBody>
              <a:bodyPr/>
              <a:lstStyle/>
              <a:p>
                <a:r>
                  <a:rPr lang="en-GB">
                    <a:noFill/>
                  </a:rPr>
                  <a:t> </a:t>
                </a:r>
              </a:p>
            </p:txBody>
          </p:sp>
        </mc:Fallback>
      </mc:AlternateContent>
    </p:spTree>
    <p:extLst>
      <p:ext uri="{BB962C8B-B14F-4D97-AF65-F5344CB8AC3E}">
        <p14:creationId xmlns:p14="http://schemas.microsoft.com/office/powerpoint/2010/main" val="315491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1484784"/>
            <a:ext cx="10369152" cy="3960440"/>
          </a:xfrm>
        </p:spPr>
        <p:txBody>
          <a:bodyPr anchor="t"/>
          <a:lstStyle/>
          <a:p>
            <a:r>
              <a:rPr lang="en-GB" sz="4000" dirty="0"/>
              <a:t>Lab </a:t>
            </a:r>
            <a:r>
              <a:rPr lang="en-GB" sz="4000"/>
              <a:t>session 2</a:t>
            </a:r>
            <a:br>
              <a:rPr lang="en-GB" sz="4000" dirty="0"/>
            </a:br>
            <a:br>
              <a:rPr lang="en-GB" sz="4000" dirty="0"/>
            </a:br>
            <a:br>
              <a:rPr lang="en-GB" sz="4000" dirty="0"/>
            </a:br>
            <a:br>
              <a:rPr lang="en-GB" sz="4000" dirty="0"/>
            </a:br>
            <a:r>
              <a:rPr lang="en-US" sz="6600" dirty="0"/>
              <a:t>Let’s GO!</a:t>
            </a:r>
            <a:endParaRPr lang="en-GB" sz="4000" dirty="0"/>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50</a:t>
            </a:fld>
            <a:endParaRPr lang="nl-NL">
              <a:solidFill>
                <a:prstClr val="black">
                  <a:tint val="75000"/>
                </a:prstClr>
              </a:solidFill>
            </a:endParaRPr>
          </a:p>
        </p:txBody>
      </p:sp>
      <p:pic>
        <p:nvPicPr>
          <p:cNvPr id="5" name="Picture 4"/>
          <p:cNvPicPr>
            <a:picLocks noChangeAspect="1"/>
          </p:cNvPicPr>
          <p:nvPr/>
        </p:nvPicPr>
        <p:blipFill>
          <a:blip r:embed="rId2"/>
          <a:stretch>
            <a:fillRect/>
          </a:stretch>
        </p:blipFill>
        <p:spPr>
          <a:xfrm>
            <a:off x="5189190" y="2564904"/>
            <a:ext cx="1813620" cy="1095843"/>
          </a:xfrm>
          <a:prstGeom prst="rect">
            <a:avLst/>
          </a:prstGeom>
        </p:spPr>
      </p:pic>
    </p:spTree>
    <p:extLst>
      <p:ext uri="{BB962C8B-B14F-4D97-AF65-F5344CB8AC3E}">
        <p14:creationId xmlns:p14="http://schemas.microsoft.com/office/powerpoint/2010/main" val="662137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43999" y="1260000"/>
            <a:ext cx="8827113" cy="5078313"/>
          </a:xfrm>
          <a:prstGeom prst="rect">
            <a:avLst/>
          </a:prstGeom>
        </p:spPr>
        <p:txBody>
          <a:bodyPr wrap="square">
            <a:spAutoFit/>
          </a:bodyPr>
          <a:lstStyle/>
          <a:p>
            <a:pPr defTabSz="904875">
              <a:tabLst>
                <a:tab pos="1257300" algn="l"/>
                <a:tab pos="3228975" algn="l"/>
              </a:tabLst>
            </a:pPr>
            <a:r>
              <a:rPr lang="en-US" b="1" u="sng" dirty="0">
                <a:latin typeface="Calibri" panose="020F0502020204030204" pitchFamily="34" charset="0"/>
                <a:cs typeface="Times New Roman" panose="02020603050405020304" pitchFamily="18" charset="0"/>
              </a:rPr>
              <a:t>Learning objectives</a:t>
            </a:r>
          </a:p>
          <a:p>
            <a:pPr defTabSz="904875">
              <a:tabLst>
                <a:tab pos="1257300" algn="l"/>
                <a:tab pos="3228975" algn="l"/>
              </a:tabLst>
            </a:pPr>
            <a:endParaRPr lang="en-US" dirty="0">
              <a:solidFill>
                <a:srgbClr val="0070C0"/>
              </a:solidFill>
              <a:latin typeface="Calibri" panose="020F0502020204030204" pitchFamily="34" charset="0"/>
              <a:cs typeface="Times New Roman" panose="02020603050405020304" pitchFamily="18" charset="0"/>
            </a:endParaRPr>
          </a:p>
          <a:p>
            <a:pPr marL="285750" indent="-285750" defTabSz="904875">
              <a:buFont typeface="Arial" panose="020B0604020202020204" pitchFamily="34" charset="0"/>
              <a:buChar char="•"/>
              <a:tabLst>
                <a:tab pos="1257300" algn="l"/>
                <a:tab pos="3228975" algn="l"/>
              </a:tabLst>
            </a:pPr>
            <a:r>
              <a:rPr lang="en-US" dirty="0">
                <a:solidFill>
                  <a:schemeClr val="tx2"/>
                </a:solidFill>
              </a:rPr>
              <a:t>Explain and apply some key concepts of Machine Learning (ML).</a:t>
            </a:r>
          </a:p>
          <a:p>
            <a:pPr marL="742950" lvl="1" indent="-285750" defTabSz="904875">
              <a:buFont typeface="Wingdings" panose="05000000000000000000" pitchFamily="2" charset="2"/>
              <a:buChar char="ü"/>
              <a:tabLst>
                <a:tab pos="1257300" algn="l"/>
                <a:tab pos="3228975" algn="l"/>
              </a:tabLst>
            </a:pPr>
            <a:r>
              <a:rPr lang="en-US" dirty="0">
                <a:solidFill>
                  <a:srgbClr val="00B050"/>
                </a:solidFill>
              </a:rPr>
              <a:t>Theory vs data-driven, generalization performance, transfer function, cost function</a:t>
            </a:r>
          </a:p>
          <a:p>
            <a:pPr marL="742950" lvl="1" indent="-285750" defTabSz="904875">
              <a:buFont typeface="Wingdings" panose="05000000000000000000" pitchFamily="2" charset="2"/>
              <a:buChar char="ü"/>
              <a:tabLst>
                <a:tab pos="1257300" algn="l"/>
                <a:tab pos="3228975" algn="l"/>
              </a:tabLst>
            </a:pPr>
            <a:r>
              <a:rPr lang="en-US" dirty="0">
                <a:solidFill>
                  <a:srgbClr val="00B050"/>
                </a:solidFill>
              </a:rPr>
              <a:t>ANNs, Training &amp; Tuning of ANNs; batch size, learning rate, regularization, etc.</a:t>
            </a:r>
          </a:p>
          <a:p>
            <a:pPr marL="742950" lvl="1" indent="-285750" defTabSz="904875">
              <a:buFont typeface="Wingdings" panose="05000000000000000000" pitchFamily="2" charset="2"/>
              <a:buChar char="ü"/>
              <a:tabLst>
                <a:tab pos="1257300" algn="l"/>
                <a:tab pos="3228975" algn="l"/>
              </a:tabLst>
            </a:pPr>
            <a:r>
              <a:rPr lang="en-US" dirty="0">
                <a:solidFill>
                  <a:srgbClr val="00B050"/>
                </a:solidFill>
              </a:rPr>
              <a:t>Performance metrics; Cross entropy, Accuracy, Precision, Recall</a:t>
            </a:r>
          </a:p>
          <a:p>
            <a:pPr marL="742950" lvl="1" indent="-285750" defTabSz="904875">
              <a:buFont typeface="Wingdings" panose="05000000000000000000" pitchFamily="2" charset="2"/>
              <a:buChar char="ü"/>
              <a:tabLst>
                <a:tab pos="1257300" algn="l"/>
                <a:tab pos="3228975" algn="l"/>
              </a:tabLst>
            </a:pPr>
            <a:r>
              <a:rPr lang="en-US" dirty="0">
                <a:solidFill>
                  <a:srgbClr val="00B050"/>
                </a:solidFill>
              </a:rPr>
              <a:t>Hands-on applications of models and concepts in the lab sessions</a:t>
            </a:r>
          </a:p>
          <a:p>
            <a:pPr marL="285750" indent="-285750" defTabSz="904875">
              <a:buFont typeface="Arial" panose="020B0604020202020204" pitchFamily="34" charset="0"/>
              <a:buChar char="•"/>
              <a:tabLst>
                <a:tab pos="1257300" algn="l"/>
                <a:tab pos="3228975" algn="l"/>
              </a:tabLst>
            </a:pPr>
            <a:endParaRPr lang="en-US" dirty="0">
              <a:solidFill>
                <a:schemeClr val="tx2"/>
              </a:solidFill>
            </a:endParaRPr>
          </a:p>
          <a:p>
            <a:pPr marL="285750" indent="-285750" defTabSz="904875">
              <a:buFont typeface="Arial" panose="020B0604020202020204" pitchFamily="34" charset="0"/>
              <a:buChar char="•"/>
              <a:tabLst>
                <a:tab pos="1257300" algn="l"/>
                <a:tab pos="3228975" algn="l"/>
              </a:tabLst>
            </a:pPr>
            <a:r>
              <a:rPr lang="en-US" dirty="0">
                <a:solidFill>
                  <a:schemeClr val="tx2"/>
                </a:solidFill>
              </a:rPr>
              <a:t>Discuss the strengths and weaknesses of ML for choice </a:t>
            </a:r>
            <a:r>
              <a:rPr lang="en-US" dirty="0" err="1">
                <a:solidFill>
                  <a:schemeClr val="tx2"/>
                </a:solidFill>
              </a:rPr>
              <a:t>behaviour</a:t>
            </a:r>
            <a:r>
              <a:rPr lang="en-US" dirty="0">
                <a:solidFill>
                  <a:schemeClr val="tx2"/>
                </a:solidFill>
              </a:rPr>
              <a:t> modelling</a:t>
            </a:r>
          </a:p>
          <a:p>
            <a:pPr marL="742950" lvl="1" indent="-285750" defTabSz="904875">
              <a:buFont typeface="Wingdings" panose="05000000000000000000" pitchFamily="2" charset="2"/>
              <a:buChar char="ü"/>
              <a:tabLst>
                <a:tab pos="1257300" algn="l"/>
                <a:tab pos="3228975" algn="l"/>
              </a:tabLst>
            </a:pPr>
            <a:r>
              <a:rPr lang="en-US" dirty="0">
                <a:solidFill>
                  <a:srgbClr val="00B050"/>
                </a:solidFill>
              </a:rPr>
              <a:t>Inference vs prediction, striking a balance</a:t>
            </a:r>
          </a:p>
          <a:p>
            <a:pPr marL="285750" indent="-285750" defTabSz="904875">
              <a:buFont typeface="Arial" panose="020B0604020202020204" pitchFamily="34" charset="0"/>
              <a:buChar char="•"/>
              <a:tabLst>
                <a:tab pos="1257300" algn="l"/>
                <a:tab pos="3228975" algn="l"/>
              </a:tabLst>
            </a:pPr>
            <a:endParaRPr lang="en-US" dirty="0">
              <a:solidFill>
                <a:schemeClr val="tx2"/>
              </a:solidFill>
            </a:endParaRPr>
          </a:p>
          <a:p>
            <a:pPr marL="285750" indent="-285750" defTabSz="904875">
              <a:buFont typeface="Arial" panose="020B0604020202020204" pitchFamily="34" charset="0"/>
              <a:buChar char="•"/>
              <a:tabLst>
                <a:tab pos="1257300" algn="l"/>
                <a:tab pos="3228975" algn="l"/>
              </a:tabLst>
            </a:pPr>
            <a:r>
              <a:rPr lang="en-US" dirty="0">
                <a:solidFill>
                  <a:schemeClr val="tx2"/>
                </a:solidFill>
              </a:rPr>
              <a:t>Discuss how ANNs and theory-driven discrete choice models can and cannot, be brought together (do’s and don’ts)</a:t>
            </a:r>
          </a:p>
          <a:p>
            <a:pPr marL="742950" lvl="1" indent="-285750" defTabSz="904875">
              <a:buFont typeface="Wingdings" panose="05000000000000000000" pitchFamily="2" charset="2"/>
              <a:buChar char="ü"/>
              <a:tabLst>
                <a:tab pos="1257300" algn="l"/>
                <a:tab pos="3228975" algn="l"/>
              </a:tabLst>
            </a:pPr>
            <a:r>
              <a:rPr lang="en-US" dirty="0" err="1">
                <a:solidFill>
                  <a:srgbClr val="00B050"/>
                </a:solidFill>
              </a:rPr>
              <a:t>eXplainable</a:t>
            </a:r>
            <a:r>
              <a:rPr lang="en-US" dirty="0">
                <a:solidFill>
                  <a:srgbClr val="00B050"/>
                </a:solidFill>
              </a:rPr>
              <a:t> AI</a:t>
            </a:r>
          </a:p>
          <a:p>
            <a:pPr marL="742950" lvl="1" indent="-285750" defTabSz="904875">
              <a:buFont typeface="Wingdings" panose="05000000000000000000" pitchFamily="2" charset="2"/>
              <a:buChar char="ü"/>
              <a:tabLst>
                <a:tab pos="1257300" algn="l"/>
                <a:tab pos="3228975" algn="l"/>
              </a:tabLst>
            </a:pPr>
            <a:r>
              <a:rPr lang="en-US" dirty="0">
                <a:solidFill>
                  <a:srgbClr val="00B050"/>
                </a:solidFill>
              </a:rPr>
              <a:t>Hybrid models, SHAP</a:t>
            </a:r>
          </a:p>
          <a:p>
            <a:pPr marL="742950" lvl="1" indent="-285750" defTabSz="904875">
              <a:buFont typeface="Wingdings" panose="05000000000000000000" pitchFamily="2" charset="2"/>
              <a:buChar char="ü"/>
              <a:tabLst>
                <a:tab pos="1257300" algn="l"/>
                <a:tab pos="3228975" algn="l"/>
              </a:tabLst>
            </a:pPr>
            <a:endParaRPr lang="en-US" dirty="0">
              <a:solidFill>
                <a:srgbClr val="00B050"/>
              </a:solidFill>
            </a:endParaRPr>
          </a:p>
          <a:p>
            <a:pPr marL="285750" indent="-285750" defTabSz="904875">
              <a:buFont typeface="Arial" panose="020B0604020202020204" pitchFamily="34" charset="0"/>
              <a:buChar char="•"/>
              <a:tabLst>
                <a:tab pos="1257300" algn="l"/>
                <a:tab pos="3228975" algn="l"/>
              </a:tabLst>
            </a:pPr>
            <a:r>
              <a:rPr lang="en-US" dirty="0">
                <a:solidFill>
                  <a:schemeClr val="tx2"/>
                </a:solidFill>
              </a:rPr>
              <a:t>Use ANNs and XAI for </a:t>
            </a:r>
            <a:r>
              <a:rPr lang="en-US" dirty="0" err="1">
                <a:solidFill>
                  <a:schemeClr val="tx2"/>
                </a:solidFill>
              </a:rPr>
              <a:t>analysing</a:t>
            </a:r>
            <a:r>
              <a:rPr lang="en-US" dirty="0">
                <a:solidFill>
                  <a:schemeClr val="tx2"/>
                </a:solidFill>
              </a:rPr>
              <a:t> your own choice data</a:t>
            </a:r>
          </a:p>
          <a:p>
            <a:pPr marL="742950" lvl="1" indent="-285750" defTabSz="904875">
              <a:buFont typeface="Wingdings" panose="05000000000000000000" pitchFamily="2" charset="2"/>
              <a:buChar char="ü"/>
              <a:tabLst>
                <a:tab pos="1257300" algn="l"/>
                <a:tab pos="3228975" algn="l"/>
              </a:tabLst>
            </a:pPr>
            <a:r>
              <a:rPr lang="en-US" dirty="0">
                <a:solidFill>
                  <a:srgbClr val="00B050"/>
                </a:solidFill>
              </a:rPr>
              <a:t>Lab sessions</a:t>
            </a:r>
            <a:endParaRPr lang="en-GB" dirty="0">
              <a:solidFill>
                <a:prstClr val="black"/>
              </a:solidFill>
            </a:endParaRP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sp>
        <p:nvSpPr>
          <p:cNvPr id="2" name="Slide Number Placeholder 1"/>
          <p:cNvSpPr>
            <a:spLocks noGrp="1"/>
          </p:cNvSpPr>
          <p:nvPr>
            <p:ph type="sldNum" sz="quarter" idx="12"/>
          </p:nvPr>
        </p:nvSpPr>
        <p:spPr/>
        <p:txBody>
          <a:bodyPr/>
          <a:lstStyle/>
          <a:p>
            <a:fld id="{324D4017-CCFE-46C6-A9FB-0EFAE082C1AD}" type="slidenum">
              <a:rPr lang="nl-NL" smtClean="0">
                <a:solidFill>
                  <a:prstClr val="black">
                    <a:tint val="75000"/>
                  </a:prstClr>
                </a:solidFill>
              </a:rPr>
              <a:pPr/>
              <a:t>51</a:t>
            </a:fld>
            <a:endParaRPr lang="nl-NL" dirty="0">
              <a:solidFill>
                <a:prstClr val="black">
                  <a:tint val="75000"/>
                </a:prstClr>
              </a:solidFill>
            </a:endParaRPr>
          </a:p>
        </p:txBody>
      </p:sp>
      <p:sp>
        <p:nvSpPr>
          <p:cNvPr id="10" name="Title 1"/>
          <p:cNvSpPr>
            <a:spLocks noGrp="1"/>
          </p:cNvSpPr>
          <p:nvPr>
            <p:ph type="title"/>
          </p:nvPr>
        </p:nvSpPr>
        <p:spPr>
          <a:xfrm>
            <a:off x="2001422" y="204734"/>
            <a:ext cx="8229600" cy="1143000"/>
          </a:xfrm>
        </p:spPr>
        <p:txBody>
          <a:bodyPr/>
          <a:lstStyle/>
          <a:p>
            <a:pPr marL="0" indent="0">
              <a:buNone/>
            </a:pPr>
            <a:r>
              <a:rPr lang="en-GB" b="1" dirty="0"/>
              <a:t>Wrapping up</a:t>
            </a:r>
          </a:p>
          <a:p>
            <a:pPr marL="0" indent="0">
              <a:buNone/>
            </a:pPr>
            <a:endParaRPr lang="en-GB" sz="1800" dirty="0"/>
          </a:p>
        </p:txBody>
      </p:sp>
      <p:sp>
        <p:nvSpPr>
          <p:cNvPr id="3"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solidFill>
                <a:prstClr val="black"/>
              </a:solidFill>
            </a:endParaRPr>
          </a:p>
        </p:txBody>
      </p:sp>
      <p:sp>
        <p:nvSpPr>
          <p:cNvPr id="13"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solidFill>
                <a:prstClr val="black"/>
              </a:solidFill>
            </a:endParaRPr>
          </a:p>
        </p:txBody>
      </p:sp>
    </p:spTree>
    <p:extLst>
      <p:ext uri="{BB962C8B-B14F-4D97-AF65-F5344CB8AC3E}">
        <p14:creationId xmlns:p14="http://schemas.microsoft.com/office/powerpoint/2010/main" val="3119120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84374" y="1340768"/>
            <a:ext cx="7640018" cy="5632311"/>
          </a:xfrm>
          <a:prstGeom prst="rect">
            <a:avLst/>
          </a:prstGeom>
        </p:spPr>
        <p:txBody>
          <a:bodyPr wrap="square">
            <a:spAutoFit/>
          </a:bodyPr>
          <a:lstStyle/>
          <a:p>
            <a:pPr marL="342900" indent="-342900">
              <a:buFont typeface="+mj-lt"/>
              <a:buAutoNum type="arabicPeriod"/>
            </a:pPr>
            <a:r>
              <a:rPr lang="en-GB" b="1" dirty="0">
                <a:solidFill>
                  <a:schemeClr val="tx2"/>
                </a:solidFill>
              </a:rPr>
              <a:t>Choice behaviour can be studied from theory-driven AND data driven perspectives</a:t>
            </a:r>
          </a:p>
          <a:p>
            <a:pPr marL="342900" indent="-342900">
              <a:buFont typeface="+mj-lt"/>
              <a:buAutoNum type="arabicPeriod"/>
            </a:pPr>
            <a:endParaRPr lang="en-GB" b="1" dirty="0">
              <a:solidFill>
                <a:schemeClr val="tx2"/>
              </a:solidFill>
            </a:endParaRPr>
          </a:p>
          <a:p>
            <a:pPr marL="342900" indent="-342900">
              <a:buFont typeface="+mj-lt"/>
              <a:buAutoNum type="arabicPeriod"/>
            </a:pPr>
            <a:r>
              <a:rPr lang="en-GB" b="1" dirty="0">
                <a:solidFill>
                  <a:schemeClr val="tx2"/>
                </a:solidFill>
              </a:rPr>
              <a:t>Theory-driven and data-driven models both have strength and weaknesses</a:t>
            </a:r>
          </a:p>
          <a:p>
            <a:pPr marL="800100" lvl="1" indent="-342900">
              <a:buFont typeface="Arial" panose="020B0604020202020204" pitchFamily="34" charset="0"/>
              <a:buChar char="•"/>
            </a:pPr>
            <a:r>
              <a:rPr lang="en-GB" b="1" dirty="0">
                <a:solidFill>
                  <a:schemeClr val="tx2"/>
                </a:solidFill>
              </a:rPr>
              <a:t>Field can learn a lot from ML</a:t>
            </a:r>
          </a:p>
          <a:p>
            <a:pPr marL="342900" indent="-342900">
              <a:buFont typeface="+mj-lt"/>
              <a:buAutoNum type="arabicPeriod"/>
            </a:pPr>
            <a:endParaRPr lang="en-GB" b="1" dirty="0">
              <a:solidFill>
                <a:schemeClr val="tx2"/>
              </a:solidFill>
            </a:endParaRPr>
          </a:p>
          <a:p>
            <a:pPr marL="342900" indent="-342900">
              <a:buFont typeface="+mj-lt"/>
              <a:buAutoNum type="arabicPeriod"/>
            </a:pPr>
            <a:r>
              <a:rPr lang="en-GB" b="1" dirty="0">
                <a:solidFill>
                  <a:schemeClr val="tx2"/>
                </a:solidFill>
              </a:rPr>
              <a:t>Data-driven discrete choice analysis is a new emerging field. Key challenges:</a:t>
            </a:r>
          </a:p>
          <a:p>
            <a:pPr marL="800100" lvl="1" indent="-342900">
              <a:buFont typeface="Arial" panose="020B0604020202020204" pitchFamily="34" charset="0"/>
              <a:buChar char="•"/>
            </a:pPr>
            <a:r>
              <a:rPr lang="en-GB" b="1" dirty="0">
                <a:solidFill>
                  <a:schemeClr val="tx2"/>
                </a:solidFill>
              </a:rPr>
              <a:t>Transparency</a:t>
            </a:r>
          </a:p>
          <a:p>
            <a:pPr marL="800100" lvl="1" indent="-342900">
              <a:buFont typeface="Arial" panose="020B0604020202020204" pitchFamily="34" charset="0"/>
              <a:buChar char="•"/>
            </a:pPr>
            <a:r>
              <a:rPr lang="en-GB" b="1" dirty="0">
                <a:solidFill>
                  <a:schemeClr val="tx2"/>
                </a:solidFill>
              </a:rPr>
              <a:t>Economic outputs</a:t>
            </a:r>
          </a:p>
          <a:p>
            <a:pPr marL="800100" lvl="1" indent="-342900">
              <a:buFont typeface="Arial" panose="020B0604020202020204" pitchFamily="34" charset="0"/>
              <a:buChar char="•"/>
            </a:pPr>
            <a:r>
              <a:rPr lang="en-GB" b="1" dirty="0">
                <a:solidFill>
                  <a:schemeClr val="tx2"/>
                </a:solidFill>
              </a:rPr>
              <a:t>Rigorous long-term prediction (out-of-distribution generalisation)</a:t>
            </a:r>
          </a:p>
          <a:p>
            <a:pPr marL="800100" lvl="1" indent="-342900">
              <a:buFont typeface="Arial" panose="020B0604020202020204" pitchFamily="34" charset="0"/>
              <a:buChar char="•"/>
            </a:pPr>
            <a:endParaRPr lang="en-GB" b="1" dirty="0">
              <a:solidFill>
                <a:schemeClr val="tx2"/>
              </a:solidFill>
            </a:endParaRPr>
          </a:p>
          <a:p>
            <a:pPr marL="342900" indent="-342900">
              <a:buFont typeface="+mj-lt"/>
              <a:buAutoNum type="arabicPeriod"/>
            </a:pPr>
            <a:r>
              <a:rPr lang="en-GB" b="1" dirty="0">
                <a:solidFill>
                  <a:schemeClr val="tx2"/>
                </a:solidFill>
              </a:rPr>
              <a:t>Machine learning models are not only capable of predicting choices, but can -when cleverly used- also provide behavioural insights (e.g. through XAI)</a:t>
            </a:r>
          </a:p>
          <a:p>
            <a:pPr marL="342900" indent="-342900">
              <a:buFont typeface="+mj-lt"/>
              <a:buAutoNum type="arabicPeriod"/>
            </a:pPr>
            <a:endParaRPr lang="en-GB" b="1" dirty="0">
              <a:solidFill>
                <a:schemeClr val="tx2"/>
              </a:solidFill>
            </a:endParaRPr>
          </a:p>
          <a:p>
            <a:pPr marL="342900" indent="-342900">
              <a:buFont typeface="+mj-lt"/>
              <a:buAutoNum type="arabicPeriod"/>
            </a:pPr>
            <a:r>
              <a:rPr lang="en-GB" b="1" dirty="0">
                <a:solidFill>
                  <a:schemeClr val="tx2"/>
                </a:solidFill>
              </a:rPr>
              <a:t>Machine learning is not confined to very large RP data sets, but can also be applied to small SP data sets</a:t>
            </a:r>
          </a:p>
          <a:p>
            <a:endParaRPr lang="en-GB" dirty="0">
              <a:solidFill>
                <a:prstClr val="black"/>
              </a:solidFill>
            </a:endParaRPr>
          </a:p>
          <a:p>
            <a:endParaRPr lang="en-GB" dirty="0">
              <a:solidFill>
                <a:prstClr val="black"/>
              </a:solidFill>
            </a:endParaRP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sp>
        <p:nvSpPr>
          <p:cNvPr id="2" name="Slide Number Placeholder 1"/>
          <p:cNvSpPr>
            <a:spLocks noGrp="1"/>
          </p:cNvSpPr>
          <p:nvPr>
            <p:ph type="sldNum" sz="quarter" idx="12"/>
          </p:nvPr>
        </p:nvSpPr>
        <p:spPr/>
        <p:txBody>
          <a:bodyPr/>
          <a:lstStyle/>
          <a:p>
            <a:fld id="{324D4017-CCFE-46C6-A9FB-0EFAE082C1AD}" type="slidenum">
              <a:rPr lang="nl-NL" smtClean="0">
                <a:solidFill>
                  <a:prstClr val="black">
                    <a:tint val="75000"/>
                  </a:prstClr>
                </a:solidFill>
              </a:rPr>
              <a:pPr/>
              <a:t>52</a:t>
            </a:fld>
            <a:endParaRPr lang="nl-NL" dirty="0">
              <a:solidFill>
                <a:prstClr val="black">
                  <a:tint val="75000"/>
                </a:prstClr>
              </a:solidFill>
            </a:endParaRPr>
          </a:p>
        </p:txBody>
      </p:sp>
      <p:sp>
        <p:nvSpPr>
          <p:cNvPr id="10" name="Title 1"/>
          <p:cNvSpPr>
            <a:spLocks noGrp="1"/>
          </p:cNvSpPr>
          <p:nvPr>
            <p:ph type="title"/>
          </p:nvPr>
        </p:nvSpPr>
        <p:spPr>
          <a:xfrm>
            <a:off x="2001422" y="204734"/>
            <a:ext cx="8229600" cy="1143000"/>
          </a:xfrm>
        </p:spPr>
        <p:txBody>
          <a:bodyPr/>
          <a:lstStyle/>
          <a:p>
            <a:pPr marL="0" indent="0">
              <a:buNone/>
            </a:pPr>
            <a:r>
              <a:rPr lang="en-GB" b="1" dirty="0"/>
              <a:t>Take-</a:t>
            </a:r>
            <a:r>
              <a:rPr lang="en-GB" b="1" dirty="0" err="1"/>
              <a:t>aways</a:t>
            </a:r>
            <a:endParaRPr lang="en-GB" b="1" dirty="0"/>
          </a:p>
          <a:p>
            <a:pPr marL="0" indent="0">
              <a:buNone/>
            </a:pPr>
            <a:endParaRPr lang="en-GB" sz="1800" dirty="0"/>
          </a:p>
        </p:txBody>
      </p:sp>
      <p:sp>
        <p:nvSpPr>
          <p:cNvPr id="3"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solidFill>
                <a:prstClr val="black"/>
              </a:solidFill>
            </a:endParaRPr>
          </a:p>
        </p:txBody>
      </p:sp>
      <p:sp>
        <p:nvSpPr>
          <p:cNvPr id="13"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solidFill>
                <a:prstClr val="black"/>
              </a:solidFill>
            </a:endParaRPr>
          </a:p>
        </p:txBody>
      </p:sp>
      <p:pic>
        <p:nvPicPr>
          <p:cNvPr id="4" name="Picture 3"/>
          <p:cNvPicPr>
            <a:picLocks noChangeAspect="1"/>
          </p:cNvPicPr>
          <p:nvPr/>
        </p:nvPicPr>
        <p:blipFill rotWithShape="1">
          <a:blip r:embed="rId3"/>
          <a:srcRect l="29546" r="12835"/>
          <a:stretch/>
        </p:blipFill>
        <p:spPr>
          <a:xfrm>
            <a:off x="9552384" y="2564904"/>
            <a:ext cx="2520280" cy="2808312"/>
          </a:xfrm>
          <a:prstGeom prst="rect">
            <a:avLst/>
          </a:prstGeom>
        </p:spPr>
      </p:pic>
    </p:spTree>
    <p:extLst>
      <p:ext uri="{BB962C8B-B14F-4D97-AF65-F5344CB8AC3E}">
        <p14:creationId xmlns:p14="http://schemas.microsoft.com/office/powerpoint/2010/main" val="113767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animEffect transition="in" filter="fade">
                                      <p:cBhvr>
                                        <p:cTn id="21" dur="500"/>
                                        <p:tgtEl>
                                          <p:spTgt spid="7">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8" end="8"/>
                                            </p:txEl>
                                          </p:spTgt>
                                        </p:tgtEl>
                                        <p:attrNameLst>
                                          <p:attrName>style.visibility</p:attrName>
                                        </p:attrNameLst>
                                      </p:cBhvr>
                                      <p:to>
                                        <p:strVal val="visible"/>
                                      </p:to>
                                    </p:set>
                                    <p:animEffect transition="in" filter="fade">
                                      <p:cBhvr>
                                        <p:cTn id="24" dur="500"/>
                                        <p:tgtEl>
                                          <p:spTgt spid="7">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animEffect transition="in" filter="fade">
                                      <p:cBhvr>
                                        <p:cTn id="29" dur="500"/>
                                        <p:tgtEl>
                                          <p:spTgt spid="7">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12" end="12"/>
                                            </p:txEl>
                                          </p:spTgt>
                                        </p:tgtEl>
                                        <p:attrNameLst>
                                          <p:attrName>style.visibility</p:attrName>
                                        </p:attrNameLst>
                                      </p:cBhvr>
                                      <p:to>
                                        <p:strVal val="visible"/>
                                      </p:to>
                                    </p:set>
                                    <p:animEffect transition="in" filter="fade">
                                      <p:cBhvr>
                                        <p:cTn id="34"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1" y="4393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solidFill>
                <a:prstClr val="black"/>
              </a:solidFill>
            </a:endParaRPr>
          </a:p>
        </p:txBody>
      </p:sp>
      <p:sp>
        <p:nvSpPr>
          <p:cNvPr id="6" name="Rectangle 4"/>
          <p:cNvSpPr>
            <a:spLocks noChangeArrowheads="1"/>
          </p:cNvSpPr>
          <p:nvPr/>
        </p:nvSpPr>
        <p:spPr bwMode="auto">
          <a:xfrm>
            <a:off x="1524001"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solidFill>
                <a:prstClr val="black"/>
              </a:solidFill>
            </a:endParaRPr>
          </a:p>
        </p:txBody>
      </p:sp>
      <p:sp>
        <p:nvSpPr>
          <p:cNvPr id="8" name="Rectangle 4"/>
          <p:cNvSpPr>
            <a:spLocks noChangeArrowheads="1"/>
          </p:cNvSpPr>
          <p:nvPr/>
        </p:nvSpPr>
        <p:spPr bwMode="auto">
          <a:xfrm>
            <a:off x="1524001"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solidFill>
                <a:prstClr val="black"/>
              </a:solidFill>
            </a:endParaRPr>
          </a:p>
        </p:txBody>
      </p:sp>
      <p:sp>
        <p:nvSpPr>
          <p:cNvPr id="12" name="Rectangle 9"/>
          <p:cNvSpPr>
            <a:spLocks noChangeArrowheads="1"/>
          </p:cNvSpPr>
          <p:nvPr/>
        </p:nvSpPr>
        <p:spPr bwMode="auto">
          <a:xfrm>
            <a:off x="1524001"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solidFill>
                <a:prstClr val="black"/>
              </a:solidFill>
            </a:endParaRPr>
          </a:p>
        </p:txBody>
      </p:sp>
      <p:sp>
        <p:nvSpPr>
          <p:cNvPr id="13" name="Title 1"/>
          <p:cNvSpPr>
            <a:spLocks noGrp="1"/>
          </p:cNvSpPr>
          <p:nvPr>
            <p:ph type="title"/>
          </p:nvPr>
        </p:nvSpPr>
        <p:spPr>
          <a:xfrm>
            <a:off x="1524000" y="1520788"/>
            <a:ext cx="9144000" cy="3132348"/>
          </a:xfrm>
        </p:spPr>
        <p:txBody>
          <a:bodyPr>
            <a:normAutofit fontScale="90000"/>
          </a:bodyPr>
          <a:lstStyle/>
          <a:p>
            <a:pPr marL="0" indent="0" algn="ctr">
              <a:buNone/>
            </a:pPr>
            <a:br>
              <a:rPr lang="en-GB" sz="4400" b="1" dirty="0">
                <a:solidFill>
                  <a:schemeClr val="tx1"/>
                </a:solidFill>
                <a:latin typeface="Times" pitchFamily="18" charset="0"/>
              </a:rPr>
            </a:br>
            <a:r>
              <a:rPr lang="en-GB" sz="4400" b="1" dirty="0">
                <a:solidFill>
                  <a:schemeClr val="tx1"/>
                </a:solidFill>
                <a:latin typeface="Times" pitchFamily="18" charset="0"/>
              </a:rPr>
              <a:t>Thank you for your attention!</a:t>
            </a:r>
            <a:br>
              <a:rPr lang="en-GB" sz="4400" b="1" dirty="0">
                <a:solidFill>
                  <a:schemeClr val="tx1"/>
                </a:solidFill>
                <a:latin typeface="Times" pitchFamily="18" charset="0"/>
              </a:rPr>
            </a:br>
            <a:br>
              <a:rPr lang="en-GB" sz="4400" b="1" dirty="0">
                <a:solidFill>
                  <a:schemeClr val="tx1"/>
                </a:solidFill>
                <a:latin typeface="Times" pitchFamily="18" charset="0"/>
              </a:rPr>
            </a:br>
            <a:br>
              <a:rPr lang="en-GB" sz="3600" b="1" dirty="0">
                <a:solidFill>
                  <a:schemeClr val="tx1"/>
                </a:solidFill>
                <a:latin typeface="Times" pitchFamily="18" charset="0"/>
              </a:rPr>
            </a:br>
            <a:br>
              <a:rPr lang="en-GB" sz="3600" b="1" dirty="0">
                <a:solidFill>
                  <a:schemeClr val="tx1"/>
                </a:solidFill>
                <a:latin typeface="Times" pitchFamily="18" charset="0"/>
              </a:rPr>
            </a:br>
            <a:r>
              <a:rPr lang="en-GB" sz="2800" dirty="0">
                <a:solidFill>
                  <a:schemeClr val="tx1"/>
                </a:solidFill>
                <a:latin typeface="Times" pitchFamily="18" charset="0"/>
                <a:hlinkClick r:id="rId3"/>
              </a:rPr>
              <a:t>s.vancranenburgh@tudelft.nl</a:t>
            </a:r>
            <a:br>
              <a:rPr lang="en-GB" sz="5400" dirty="0">
                <a:latin typeface="Times" pitchFamily="18" charset="0"/>
              </a:rPr>
            </a:br>
            <a:endParaRPr lang="en-GB" sz="1800" dirty="0">
              <a:latin typeface="Times"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1505" y="5601387"/>
            <a:ext cx="3647281" cy="1716047"/>
          </a:xfrm>
          <a:prstGeom prst="rect">
            <a:avLst/>
          </a:prstGeom>
        </p:spPr>
      </p:pic>
      <p:sp>
        <p:nvSpPr>
          <p:cNvPr id="3" name="Slide Number Placeholder 2"/>
          <p:cNvSpPr>
            <a:spLocks noGrp="1"/>
          </p:cNvSpPr>
          <p:nvPr>
            <p:ph type="sldNum" sz="quarter" idx="12"/>
          </p:nvPr>
        </p:nvSpPr>
        <p:spPr/>
        <p:txBody>
          <a:bodyPr/>
          <a:lstStyle/>
          <a:p>
            <a:fld id="{324D4017-CCFE-46C6-A9FB-0EFAE082C1AD}" type="slidenum">
              <a:rPr lang="nl-NL" smtClean="0">
                <a:solidFill>
                  <a:prstClr val="black">
                    <a:tint val="75000"/>
                  </a:prstClr>
                </a:solidFill>
              </a:rPr>
              <a:pPr/>
              <a:t>53</a:t>
            </a:fld>
            <a:endParaRPr lang="nl-NL">
              <a:solidFill>
                <a:prstClr val="black">
                  <a:tint val="75000"/>
                </a:prstClr>
              </a:solidFill>
            </a:endParaRPr>
          </a:p>
        </p:txBody>
      </p:sp>
    </p:spTree>
    <p:extLst>
      <p:ext uri="{BB962C8B-B14F-4D97-AF65-F5344CB8AC3E}">
        <p14:creationId xmlns:p14="http://schemas.microsoft.com/office/powerpoint/2010/main" val="1105724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Hybrid choice models</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0" y="1080001"/>
            <a:ext cx="9889005" cy="1185797"/>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Hybrid choice models impose structure to otherwise fully flexible MLPs, such that they enable obtaining behavioural insights and/or are consistent with normative ideas on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Overview of most popular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aphicFrame>
        <p:nvGraphicFramePr>
          <p:cNvPr id="7" name="Table 6">
            <a:extLst>
              <a:ext uri="{FF2B5EF4-FFF2-40B4-BE49-F238E27FC236}">
                <a16:creationId xmlns:a16="http://schemas.microsoft.com/office/drawing/2014/main" id="{0C15F2FF-634F-1922-ADE2-44A3B51D63C4}"/>
              </a:ext>
            </a:extLst>
          </p:cNvPr>
          <p:cNvGraphicFramePr>
            <a:graphicFrameLocks noGrp="1"/>
          </p:cNvGraphicFramePr>
          <p:nvPr/>
        </p:nvGraphicFramePr>
        <p:xfrm>
          <a:off x="423815" y="2295343"/>
          <a:ext cx="11376000" cy="329184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2818440800"/>
                    </a:ext>
                  </a:extLst>
                </a:gridCol>
                <a:gridCol w="1620000">
                  <a:extLst>
                    <a:ext uri="{9D8B030D-6E8A-4147-A177-3AD203B41FA5}">
                      <a16:colId xmlns:a16="http://schemas.microsoft.com/office/drawing/2014/main" val="744508032"/>
                    </a:ext>
                  </a:extLst>
                </a:gridCol>
                <a:gridCol w="1620000">
                  <a:extLst>
                    <a:ext uri="{9D8B030D-6E8A-4147-A177-3AD203B41FA5}">
                      <a16:colId xmlns:a16="http://schemas.microsoft.com/office/drawing/2014/main" val="2998556150"/>
                    </a:ext>
                  </a:extLst>
                </a:gridCol>
                <a:gridCol w="1620000">
                  <a:extLst>
                    <a:ext uri="{9D8B030D-6E8A-4147-A177-3AD203B41FA5}">
                      <a16:colId xmlns:a16="http://schemas.microsoft.com/office/drawing/2014/main" val="2563881094"/>
                    </a:ext>
                  </a:extLst>
                </a:gridCol>
                <a:gridCol w="1620000">
                  <a:extLst>
                    <a:ext uri="{9D8B030D-6E8A-4147-A177-3AD203B41FA5}">
                      <a16:colId xmlns:a16="http://schemas.microsoft.com/office/drawing/2014/main" val="2717754741"/>
                    </a:ext>
                  </a:extLst>
                </a:gridCol>
                <a:gridCol w="1620000">
                  <a:extLst>
                    <a:ext uri="{9D8B030D-6E8A-4147-A177-3AD203B41FA5}">
                      <a16:colId xmlns:a16="http://schemas.microsoft.com/office/drawing/2014/main" val="3238700168"/>
                    </a:ext>
                  </a:extLst>
                </a:gridCol>
                <a:gridCol w="2052000">
                  <a:extLst>
                    <a:ext uri="{9D8B030D-6E8A-4147-A177-3AD203B41FA5}">
                      <a16:colId xmlns:a16="http://schemas.microsoft.com/office/drawing/2014/main" val="3356277602"/>
                    </a:ext>
                  </a:extLst>
                </a:gridCol>
              </a:tblGrid>
              <a:tr h="330691">
                <a:tc>
                  <a:txBody>
                    <a:bodyPr/>
                    <a:lstStyle/>
                    <a:p>
                      <a:r>
                        <a:rPr lang="en-GB" sz="1600" dirty="0"/>
                        <a:t>Model</a:t>
                      </a:r>
                    </a:p>
                  </a:txBody>
                  <a:tcPr/>
                </a:tc>
                <a:tc>
                  <a:txBody>
                    <a:bodyPr/>
                    <a:lstStyle/>
                    <a:p>
                      <a:pPr algn="ctr"/>
                      <a:r>
                        <a:rPr lang="en-GB" sz="1600" dirty="0"/>
                        <a:t>Consistent with utility maximisation</a:t>
                      </a:r>
                    </a:p>
                  </a:txBody>
                  <a:tcPr anchor="ctr"/>
                </a:tc>
                <a:tc>
                  <a:txBody>
                    <a:bodyPr/>
                    <a:lstStyle/>
                    <a:p>
                      <a:pPr algn="ctr"/>
                      <a:r>
                        <a:rPr lang="en-GB" sz="1600" dirty="0"/>
                        <a:t>Weights can be interpreted as marginal utilities</a:t>
                      </a:r>
                    </a:p>
                  </a:txBody>
                  <a:tcPr anchor="ctr"/>
                </a:tc>
                <a:tc>
                  <a:txBody>
                    <a:bodyPr/>
                    <a:lstStyle/>
                    <a:p>
                      <a:pPr algn="ctr"/>
                      <a:r>
                        <a:rPr lang="en-GB" sz="1600" dirty="0"/>
                        <a:t>Fungibility of money</a:t>
                      </a:r>
                    </a:p>
                  </a:txBody>
                  <a:tcPr anchor="ctr"/>
                </a:tc>
                <a:tc>
                  <a:txBody>
                    <a:bodyPr/>
                    <a:lstStyle/>
                    <a:p>
                      <a:pPr algn="ctr"/>
                      <a:r>
                        <a:rPr lang="en-GB" sz="1600" dirty="0"/>
                        <a:t>Behavioural regularity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Unobserved preference heterogeneity/</a:t>
                      </a:r>
                    </a:p>
                    <a:p>
                      <a:pPr algn="ctr"/>
                      <a:r>
                        <a:rPr lang="en-GB" sz="1600" dirty="0"/>
                        <a:t>Panel effects</a:t>
                      </a:r>
                    </a:p>
                  </a:txBody>
                  <a:tcPr anchor="ctr"/>
                </a:tc>
                <a:tc>
                  <a:txBody>
                    <a:bodyPr/>
                    <a:lstStyle/>
                    <a:p>
                      <a:pPr algn="ctr"/>
                      <a:r>
                        <a:rPr lang="en-GB" sz="1600" dirty="0"/>
                        <a:t>Reference</a:t>
                      </a:r>
                    </a:p>
                  </a:txBody>
                  <a:tcPr anchor="ctr"/>
                </a:tc>
                <a:extLst>
                  <a:ext uri="{0D108BD9-81ED-4DB2-BD59-A6C34878D82A}">
                    <a16:rowId xmlns:a16="http://schemas.microsoft.com/office/drawing/2014/main" val="2718545422"/>
                  </a:ext>
                </a:extLst>
              </a:tr>
              <a:tr h="370840">
                <a:tc>
                  <a:txBody>
                    <a:bodyPr/>
                    <a:lstStyle/>
                    <a:p>
                      <a:r>
                        <a:rPr lang="en-GB" sz="1600" dirty="0"/>
                        <a:t>MLP</a:t>
                      </a:r>
                    </a:p>
                  </a:txBody>
                  <a:tcPr/>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2641581913"/>
                  </a:ext>
                </a:extLst>
              </a:tr>
              <a:tr h="370840">
                <a:tc>
                  <a:txBody>
                    <a:bodyPr/>
                    <a:lstStyle/>
                    <a:p>
                      <a:r>
                        <a:rPr lang="en-GB" sz="1600" dirty="0"/>
                        <a:t>L-MNL</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err="1"/>
                        <a:t>Sifringer</a:t>
                      </a:r>
                      <a:r>
                        <a:rPr lang="en-GB" sz="1600" dirty="0"/>
                        <a:t> et al. 2020</a:t>
                      </a:r>
                    </a:p>
                  </a:txBody>
                  <a:tcPr marT="0" marB="0" anchor="b"/>
                </a:tc>
                <a:extLst>
                  <a:ext uri="{0D108BD9-81ED-4DB2-BD59-A6C34878D82A}">
                    <a16:rowId xmlns:a16="http://schemas.microsoft.com/office/drawing/2014/main" val="831242370"/>
                  </a:ext>
                </a:extLst>
              </a:tr>
              <a:tr h="370840">
                <a:tc>
                  <a:txBody>
                    <a:bodyPr/>
                    <a:lstStyle/>
                    <a:p>
                      <a:r>
                        <a:rPr lang="en-GB" sz="1600" dirty="0"/>
                        <a:t>ASU-DNN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Wang et al. 2020</a:t>
                      </a:r>
                    </a:p>
                  </a:txBody>
                  <a:tcPr marT="0" marB="0" anchor="b"/>
                </a:tc>
                <a:extLst>
                  <a:ext uri="{0D108BD9-81ED-4DB2-BD59-A6C34878D82A}">
                    <a16:rowId xmlns:a16="http://schemas.microsoft.com/office/drawing/2014/main" val="892397596"/>
                  </a:ext>
                </a:extLst>
              </a:tr>
              <a:tr h="370840">
                <a:tc>
                  <a:txBody>
                    <a:bodyPr/>
                    <a:lstStyle/>
                    <a:p>
                      <a:r>
                        <a:rPr lang="en-GB" sz="1600" dirty="0" err="1"/>
                        <a:t>TasteNet</a:t>
                      </a:r>
                      <a:endParaRPr lang="en-GB" sz="1600" dirty="0"/>
                    </a:p>
                  </a:txBody>
                  <a:tcPr/>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Han et al. 2022</a:t>
                      </a:r>
                    </a:p>
                  </a:txBody>
                  <a:tcPr marT="0" marB="0" anchor="b"/>
                </a:tc>
                <a:extLst>
                  <a:ext uri="{0D108BD9-81ED-4DB2-BD59-A6C34878D82A}">
                    <a16:rowId xmlns:a16="http://schemas.microsoft.com/office/drawing/2014/main" val="3624714218"/>
                  </a:ext>
                </a:extLst>
              </a:tr>
              <a:tr h="370840">
                <a:tc>
                  <a:txBody>
                    <a:bodyPr/>
                    <a:lstStyle/>
                    <a:p>
                      <a:r>
                        <a:rPr lang="en-GB" sz="1600" dirty="0"/>
                        <a:t>ASS-NN</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l"/>
                      <a:r>
                        <a:rPr lang="en-GB" sz="1600" dirty="0"/>
                        <a:t>Hernandez et al. 2023</a:t>
                      </a:r>
                    </a:p>
                  </a:txBody>
                  <a:tcPr marT="0" marB="0" anchor="b"/>
                </a:tc>
                <a:extLst>
                  <a:ext uri="{0D108BD9-81ED-4DB2-BD59-A6C34878D82A}">
                    <a16:rowId xmlns:a16="http://schemas.microsoft.com/office/drawing/2014/main" val="1750146968"/>
                  </a:ext>
                </a:extLst>
              </a:tr>
              <a:tr h="370840">
                <a:tc>
                  <a:txBody>
                    <a:bodyPr/>
                    <a:lstStyle/>
                    <a:p>
                      <a:r>
                        <a:rPr lang="en-GB" sz="1600" dirty="0" err="1"/>
                        <a:t>MixTasteNet</a:t>
                      </a:r>
                      <a:endParaRPr lang="en-GB"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945652678"/>
                  </a:ext>
                </a:extLst>
              </a:tr>
            </a:tbl>
          </a:graphicData>
        </a:graphic>
      </p:graphicFrame>
      <p:pic>
        <p:nvPicPr>
          <p:cNvPr id="12" name="Picture 2" descr="Image result for understand icon">
            <a:extLst>
              <a:ext uri="{FF2B5EF4-FFF2-40B4-BE49-F238E27FC236}">
                <a16:creationId xmlns:a16="http://schemas.microsoft.com/office/drawing/2014/main" id="{B303F2DA-B42B-4862-19FA-99C4EB25A4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991" y="5648462"/>
            <a:ext cx="1062159" cy="1062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660C998-9EF6-9653-4CE9-53DF61E742E5}"/>
                  </a:ext>
                </a:extLst>
              </p:cNvPr>
              <p:cNvSpPr txBox="1"/>
              <p:nvPr/>
            </p:nvSpPr>
            <p:spPr>
              <a:xfrm>
                <a:off x="5533271" y="5687641"/>
                <a:ext cx="2548845" cy="91963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𝑒𝑢𝑟𝑜</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𝑒𝑢𝑟𝑜</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m:t>
                    </m:r>
                  </m:oMath>
                </a14:m>
                <a:endParaRPr kumimoji="0" lang="en-US" sz="1800" b="0" i="0" u="none" strike="noStrike" kern="1200" cap="none" spc="0" normalizeH="0" baseline="0" noProof="0" dirty="0">
                  <a:ln>
                    <a:noFill/>
                  </a:ln>
                  <a:solidFill>
                    <a:srgbClr val="24B5B3"/>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B5B3"/>
                    </a:solidFill>
                    <a:effectLst/>
                    <a:uLnTx/>
                    <a:uFillTx/>
                    <a:latin typeface="Cambria Math" panose="02040503050406030204" pitchFamily="18" charset="0"/>
                    <a:ea typeface="+mn-ea"/>
                    <a:cs typeface="+mn-cs"/>
                    <a:sym typeface="Wingdings" pitchFamily="2" charset="2"/>
                  </a:rPr>
                  <a:t>	 </a:t>
                </a:r>
                <a:endParaRPr kumimoji="0" lang="en-US" sz="1800" b="0" i="0" u="none" strike="noStrike" kern="1200" cap="none" spc="0" normalizeH="0" baseline="0" noProof="0" dirty="0">
                  <a:ln>
                    <a:noFill/>
                  </a:ln>
                  <a:solidFill>
                    <a:srgbClr val="24B5B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𝑐𝑜𝑠𝑡</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𝑐𝑜𝑠𝑡</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𝑖</m:t>
                      </m:r>
                    </m:oMath>
                  </m:oMathPara>
                </a14:m>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mn-ea"/>
                          <a:cs typeface="+mn-cs"/>
                        </a:rPr>
                        <m:t> </m:t>
                      </m:r>
                    </m:oMath>
                  </m:oMathPara>
                </a14:m>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5660C998-9EF6-9653-4CE9-53DF61E742E5}"/>
                  </a:ext>
                </a:extLst>
              </p:cNvPr>
              <p:cNvSpPr txBox="1">
                <a:spLocks noRot="1" noChangeAspect="1" noMove="1" noResize="1" noEditPoints="1" noAdjustHandles="1" noChangeArrowheads="1" noChangeShapeType="1" noTextEdit="1"/>
              </p:cNvSpPr>
              <p:nvPr/>
            </p:nvSpPr>
            <p:spPr>
              <a:xfrm>
                <a:off x="5533271" y="5687641"/>
                <a:ext cx="2548845" cy="919636"/>
              </a:xfrm>
              <a:prstGeom prst="rect">
                <a:avLst/>
              </a:prstGeom>
              <a:blipFill>
                <a:blip r:embed="rId4"/>
                <a:stretch>
                  <a:fillRect l="-1980" t="-2703" b="-36486"/>
                </a:stretch>
              </a:blipFill>
            </p:spPr>
            <p:txBody>
              <a:bodyPr/>
              <a:lstStyle/>
              <a:p>
                <a:r>
                  <a:rPr lang="en-GB">
                    <a:noFill/>
                  </a:rPr>
                  <a:t> </a:t>
                </a:r>
              </a:p>
            </p:txBody>
          </p:sp>
        </mc:Fallback>
      </mc:AlternateContent>
    </p:spTree>
    <p:extLst>
      <p:ext uri="{BB962C8B-B14F-4D97-AF65-F5344CB8AC3E}">
        <p14:creationId xmlns:p14="http://schemas.microsoft.com/office/powerpoint/2010/main" val="37980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Hybrid choice models</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0" y="1080001"/>
            <a:ext cx="9889005" cy="1185797"/>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Hybrid choice models impose structure to otherwise fully flexible MLPs, such that they enable obtaining behavioural insights and/or are consistent with normative ideas on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Overview of most popular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aphicFrame>
        <p:nvGraphicFramePr>
          <p:cNvPr id="7" name="Table 6">
            <a:extLst>
              <a:ext uri="{FF2B5EF4-FFF2-40B4-BE49-F238E27FC236}">
                <a16:creationId xmlns:a16="http://schemas.microsoft.com/office/drawing/2014/main" id="{0C15F2FF-634F-1922-ADE2-44A3B51D63C4}"/>
              </a:ext>
            </a:extLst>
          </p:cNvPr>
          <p:cNvGraphicFramePr>
            <a:graphicFrameLocks noGrp="1"/>
          </p:cNvGraphicFramePr>
          <p:nvPr/>
        </p:nvGraphicFramePr>
        <p:xfrm>
          <a:off x="423815" y="2295343"/>
          <a:ext cx="11376000" cy="329184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2818440800"/>
                    </a:ext>
                  </a:extLst>
                </a:gridCol>
                <a:gridCol w="1620000">
                  <a:extLst>
                    <a:ext uri="{9D8B030D-6E8A-4147-A177-3AD203B41FA5}">
                      <a16:colId xmlns:a16="http://schemas.microsoft.com/office/drawing/2014/main" val="744508032"/>
                    </a:ext>
                  </a:extLst>
                </a:gridCol>
                <a:gridCol w="1620000">
                  <a:extLst>
                    <a:ext uri="{9D8B030D-6E8A-4147-A177-3AD203B41FA5}">
                      <a16:colId xmlns:a16="http://schemas.microsoft.com/office/drawing/2014/main" val="2998556150"/>
                    </a:ext>
                  </a:extLst>
                </a:gridCol>
                <a:gridCol w="1620000">
                  <a:extLst>
                    <a:ext uri="{9D8B030D-6E8A-4147-A177-3AD203B41FA5}">
                      <a16:colId xmlns:a16="http://schemas.microsoft.com/office/drawing/2014/main" val="2563881094"/>
                    </a:ext>
                  </a:extLst>
                </a:gridCol>
                <a:gridCol w="1620000">
                  <a:extLst>
                    <a:ext uri="{9D8B030D-6E8A-4147-A177-3AD203B41FA5}">
                      <a16:colId xmlns:a16="http://schemas.microsoft.com/office/drawing/2014/main" val="2717754741"/>
                    </a:ext>
                  </a:extLst>
                </a:gridCol>
                <a:gridCol w="1620000">
                  <a:extLst>
                    <a:ext uri="{9D8B030D-6E8A-4147-A177-3AD203B41FA5}">
                      <a16:colId xmlns:a16="http://schemas.microsoft.com/office/drawing/2014/main" val="3238700168"/>
                    </a:ext>
                  </a:extLst>
                </a:gridCol>
                <a:gridCol w="2052000">
                  <a:extLst>
                    <a:ext uri="{9D8B030D-6E8A-4147-A177-3AD203B41FA5}">
                      <a16:colId xmlns:a16="http://schemas.microsoft.com/office/drawing/2014/main" val="3356277602"/>
                    </a:ext>
                  </a:extLst>
                </a:gridCol>
              </a:tblGrid>
              <a:tr h="330691">
                <a:tc>
                  <a:txBody>
                    <a:bodyPr/>
                    <a:lstStyle/>
                    <a:p>
                      <a:r>
                        <a:rPr lang="en-GB" sz="1600" dirty="0"/>
                        <a:t>Model</a:t>
                      </a:r>
                    </a:p>
                  </a:txBody>
                  <a:tcPr/>
                </a:tc>
                <a:tc>
                  <a:txBody>
                    <a:bodyPr/>
                    <a:lstStyle/>
                    <a:p>
                      <a:pPr algn="ctr"/>
                      <a:r>
                        <a:rPr lang="en-GB" sz="1600" dirty="0"/>
                        <a:t>Consistent with utility maximisation</a:t>
                      </a:r>
                    </a:p>
                  </a:txBody>
                  <a:tcPr anchor="ctr"/>
                </a:tc>
                <a:tc>
                  <a:txBody>
                    <a:bodyPr/>
                    <a:lstStyle/>
                    <a:p>
                      <a:pPr algn="ctr"/>
                      <a:r>
                        <a:rPr lang="en-GB" sz="1600" dirty="0"/>
                        <a:t>Weights can be interpreted as marginal utilities</a:t>
                      </a:r>
                    </a:p>
                  </a:txBody>
                  <a:tcPr anchor="ctr"/>
                </a:tc>
                <a:tc>
                  <a:txBody>
                    <a:bodyPr/>
                    <a:lstStyle/>
                    <a:p>
                      <a:pPr algn="ctr"/>
                      <a:r>
                        <a:rPr lang="en-GB" sz="1600" dirty="0"/>
                        <a:t>Fungibility of money</a:t>
                      </a:r>
                    </a:p>
                  </a:txBody>
                  <a:tcPr anchor="ctr"/>
                </a:tc>
                <a:tc>
                  <a:txBody>
                    <a:bodyPr/>
                    <a:lstStyle/>
                    <a:p>
                      <a:pPr algn="ctr"/>
                      <a:r>
                        <a:rPr lang="en-GB" sz="1600" dirty="0"/>
                        <a:t>Behavioural regularity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Unobserved preference heterogeneity/</a:t>
                      </a:r>
                    </a:p>
                    <a:p>
                      <a:pPr algn="ctr"/>
                      <a:r>
                        <a:rPr lang="en-GB" sz="1600" dirty="0"/>
                        <a:t>Panel effects</a:t>
                      </a:r>
                    </a:p>
                  </a:txBody>
                  <a:tcPr anchor="ctr"/>
                </a:tc>
                <a:tc>
                  <a:txBody>
                    <a:bodyPr/>
                    <a:lstStyle/>
                    <a:p>
                      <a:pPr algn="ctr"/>
                      <a:r>
                        <a:rPr lang="en-GB" sz="1600" dirty="0"/>
                        <a:t>Reference</a:t>
                      </a:r>
                    </a:p>
                  </a:txBody>
                  <a:tcPr anchor="ctr"/>
                </a:tc>
                <a:extLst>
                  <a:ext uri="{0D108BD9-81ED-4DB2-BD59-A6C34878D82A}">
                    <a16:rowId xmlns:a16="http://schemas.microsoft.com/office/drawing/2014/main" val="2718545422"/>
                  </a:ext>
                </a:extLst>
              </a:tr>
              <a:tr h="370840">
                <a:tc>
                  <a:txBody>
                    <a:bodyPr/>
                    <a:lstStyle/>
                    <a:p>
                      <a:r>
                        <a:rPr lang="en-GB" sz="1600" dirty="0"/>
                        <a:t>MLP</a:t>
                      </a:r>
                    </a:p>
                  </a:txBody>
                  <a:tcPr/>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2641581913"/>
                  </a:ext>
                </a:extLst>
              </a:tr>
              <a:tr h="370840">
                <a:tc>
                  <a:txBody>
                    <a:bodyPr/>
                    <a:lstStyle/>
                    <a:p>
                      <a:r>
                        <a:rPr lang="en-GB" sz="1600" dirty="0"/>
                        <a:t>L-MNL</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err="1"/>
                        <a:t>Sifringer</a:t>
                      </a:r>
                      <a:r>
                        <a:rPr lang="en-GB" sz="1600" dirty="0"/>
                        <a:t> et al. 2020</a:t>
                      </a:r>
                    </a:p>
                  </a:txBody>
                  <a:tcPr marT="0" marB="0" anchor="b"/>
                </a:tc>
                <a:extLst>
                  <a:ext uri="{0D108BD9-81ED-4DB2-BD59-A6C34878D82A}">
                    <a16:rowId xmlns:a16="http://schemas.microsoft.com/office/drawing/2014/main" val="831242370"/>
                  </a:ext>
                </a:extLst>
              </a:tr>
              <a:tr h="370840">
                <a:tc>
                  <a:txBody>
                    <a:bodyPr/>
                    <a:lstStyle/>
                    <a:p>
                      <a:r>
                        <a:rPr lang="en-GB" sz="1600" dirty="0"/>
                        <a:t>ASU-DNN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Wang et al. 2020</a:t>
                      </a:r>
                    </a:p>
                  </a:txBody>
                  <a:tcPr marT="0" marB="0" anchor="b"/>
                </a:tc>
                <a:extLst>
                  <a:ext uri="{0D108BD9-81ED-4DB2-BD59-A6C34878D82A}">
                    <a16:rowId xmlns:a16="http://schemas.microsoft.com/office/drawing/2014/main" val="892397596"/>
                  </a:ext>
                </a:extLst>
              </a:tr>
              <a:tr h="370840">
                <a:tc>
                  <a:txBody>
                    <a:bodyPr/>
                    <a:lstStyle/>
                    <a:p>
                      <a:r>
                        <a:rPr lang="en-GB" sz="1600" dirty="0" err="1"/>
                        <a:t>TasteNet</a:t>
                      </a:r>
                      <a:endParaRPr lang="en-GB" sz="1600" dirty="0"/>
                    </a:p>
                  </a:txBody>
                  <a:tcPr/>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Han et al. 2022</a:t>
                      </a:r>
                    </a:p>
                  </a:txBody>
                  <a:tcPr marT="0" marB="0" anchor="b"/>
                </a:tc>
                <a:extLst>
                  <a:ext uri="{0D108BD9-81ED-4DB2-BD59-A6C34878D82A}">
                    <a16:rowId xmlns:a16="http://schemas.microsoft.com/office/drawing/2014/main" val="3624714218"/>
                  </a:ext>
                </a:extLst>
              </a:tr>
              <a:tr h="370840">
                <a:tc>
                  <a:txBody>
                    <a:bodyPr/>
                    <a:lstStyle/>
                    <a:p>
                      <a:r>
                        <a:rPr lang="en-GB" sz="1600" dirty="0"/>
                        <a:t>ASS-NN</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l"/>
                      <a:r>
                        <a:rPr lang="en-GB" sz="1600" dirty="0"/>
                        <a:t>Hernandez et al. 2023</a:t>
                      </a:r>
                    </a:p>
                  </a:txBody>
                  <a:tcPr marT="0" marB="0" anchor="b"/>
                </a:tc>
                <a:extLst>
                  <a:ext uri="{0D108BD9-81ED-4DB2-BD59-A6C34878D82A}">
                    <a16:rowId xmlns:a16="http://schemas.microsoft.com/office/drawing/2014/main" val="1750146968"/>
                  </a:ext>
                </a:extLst>
              </a:tr>
              <a:tr h="370840">
                <a:tc>
                  <a:txBody>
                    <a:bodyPr/>
                    <a:lstStyle/>
                    <a:p>
                      <a:r>
                        <a:rPr lang="en-GB" sz="1600" dirty="0" err="1"/>
                        <a:t>MixTasteNet</a:t>
                      </a:r>
                      <a:endParaRPr lang="en-GB"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Forthcoming</a:t>
                      </a:r>
                    </a:p>
                  </a:txBody>
                  <a:tcPr marT="0" marB="0" anchor="b"/>
                </a:tc>
                <a:extLst>
                  <a:ext uri="{0D108BD9-81ED-4DB2-BD59-A6C34878D82A}">
                    <a16:rowId xmlns:a16="http://schemas.microsoft.com/office/drawing/2014/main" val="945652678"/>
                  </a:ext>
                </a:extLst>
              </a:tr>
            </a:tbl>
          </a:graphicData>
        </a:graphic>
      </p:graphicFrame>
      <p:pic>
        <p:nvPicPr>
          <p:cNvPr id="12" name="Picture 2" descr="Image result for understand icon">
            <a:extLst>
              <a:ext uri="{FF2B5EF4-FFF2-40B4-BE49-F238E27FC236}">
                <a16:creationId xmlns:a16="http://schemas.microsoft.com/office/drawing/2014/main" id="{B303F2DA-B42B-4862-19FA-99C4EB25A4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991" y="5648462"/>
            <a:ext cx="1062159" cy="10621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78BA52-856B-8F1C-91D5-CAD52A949D08}"/>
              </a:ext>
            </a:extLst>
          </p:cNvPr>
          <p:cNvSpPr txBox="1"/>
          <p:nvPr/>
        </p:nvSpPr>
        <p:spPr>
          <a:xfrm>
            <a:off x="7116265" y="5616728"/>
            <a:ext cx="484071" cy="40860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303C7-F33C-7C2F-7500-2B8024F55C00}"/>
                  </a:ext>
                </a:extLst>
              </p:cNvPr>
              <p:cNvSpPr txBox="1"/>
              <p:nvPr/>
            </p:nvSpPr>
            <p:spPr>
              <a:xfrm>
                <a:off x="7502013" y="5770675"/>
                <a:ext cx="1789472" cy="9399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𝐶𝑜𝑠</m:t>
                          </m:r>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𝑡</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𝑃</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𝐶𝑜𝑠</m:t>
                          </m:r>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𝑡</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𝑃</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m:t>
                      </m:r>
                    </m:oMath>
                  </m:oMathPara>
                </a14:m>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6" name="TextBox 5">
                <a:extLst>
                  <a:ext uri="{FF2B5EF4-FFF2-40B4-BE49-F238E27FC236}">
                    <a16:creationId xmlns:a16="http://schemas.microsoft.com/office/drawing/2014/main" id="{995303C7-F33C-7C2F-7500-2B8024F55C00}"/>
                  </a:ext>
                </a:extLst>
              </p:cNvPr>
              <p:cNvSpPr txBox="1">
                <a:spLocks noRot="1" noChangeAspect="1" noMove="1" noResize="1" noEditPoints="1" noAdjustHandles="1" noChangeArrowheads="1" noChangeShapeType="1" noTextEdit="1"/>
              </p:cNvSpPr>
              <p:nvPr/>
            </p:nvSpPr>
            <p:spPr>
              <a:xfrm>
                <a:off x="7502013" y="5770675"/>
                <a:ext cx="1789472" cy="939946"/>
              </a:xfrm>
              <a:prstGeom prst="rect">
                <a:avLst/>
              </a:prstGeom>
              <a:blipFill>
                <a:blip r:embed="rId4"/>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C5FA55-6E1B-2A86-3D52-CE1D44A6D1D0}"/>
                  </a:ext>
                </a:extLst>
              </p:cNvPr>
              <p:cNvSpPr txBox="1"/>
              <p:nvPr/>
            </p:nvSpPr>
            <p:spPr>
              <a:xfrm>
                <a:off x="9363680" y="5758172"/>
                <a:ext cx="1789472" cy="9399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𝑇𝑖𝑚𝑒</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𝑃</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24B5B3"/>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𝑇𝑖𝑚𝑒</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𝑃</m:t>
                          </m:r>
                        </m:e>
                        <m:sub>
                          <m:r>
                            <a:rPr kumimoji="0" lang="en-US" sz="1800" b="0" i="1" u="none" strike="noStrike" kern="1200" cap="none" spc="0" normalizeH="0" baseline="0" noProof="0" smtClean="0">
                              <a:ln>
                                <a:noFill/>
                              </a:ln>
                              <a:solidFill>
                                <a:srgbClr val="24B5B3"/>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a:ln>
                            <a:noFill/>
                          </a:ln>
                          <a:solidFill>
                            <a:srgbClr val="24B5B3"/>
                          </a:solidFill>
                          <a:effectLst/>
                          <a:uLnTx/>
                          <a:uFillTx/>
                          <a:latin typeface="Cambria Math" panose="02040503050406030204" pitchFamily="18" charset="0"/>
                          <a:ea typeface="Cambria Math" panose="02040503050406030204" pitchFamily="18" charset="0"/>
                          <a:cs typeface="+mn-cs"/>
                        </a:rPr>
                        <m:t>↑</m:t>
                      </m:r>
                    </m:oMath>
                  </m:oMathPara>
                </a14:m>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5" name="TextBox 4">
                <a:extLst>
                  <a:ext uri="{FF2B5EF4-FFF2-40B4-BE49-F238E27FC236}">
                    <a16:creationId xmlns:a16="http://schemas.microsoft.com/office/drawing/2014/main" id="{EFC5FA55-6E1B-2A86-3D52-CE1D44A6D1D0}"/>
                  </a:ext>
                </a:extLst>
              </p:cNvPr>
              <p:cNvSpPr txBox="1">
                <a:spLocks noRot="1" noChangeAspect="1" noMove="1" noResize="1" noEditPoints="1" noAdjustHandles="1" noChangeArrowheads="1" noChangeShapeType="1" noTextEdit="1"/>
              </p:cNvSpPr>
              <p:nvPr/>
            </p:nvSpPr>
            <p:spPr>
              <a:xfrm>
                <a:off x="9363680" y="5758172"/>
                <a:ext cx="1789472" cy="939946"/>
              </a:xfrm>
              <a:prstGeom prst="rect">
                <a:avLst/>
              </a:prstGeom>
              <a:blipFill>
                <a:blip r:embed="rId5"/>
                <a:stretch>
                  <a:fillRect b="-4000"/>
                </a:stretch>
              </a:blipFill>
            </p:spPr>
            <p:txBody>
              <a:bodyPr/>
              <a:lstStyle/>
              <a:p>
                <a:r>
                  <a:rPr lang="en-GB">
                    <a:noFill/>
                  </a:rPr>
                  <a:t> </a:t>
                </a:r>
              </a:p>
            </p:txBody>
          </p:sp>
        </mc:Fallback>
      </mc:AlternateContent>
    </p:spTree>
    <p:extLst>
      <p:ext uri="{BB962C8B-B14F-4D97-AF65-F5344CB8AC3E}">
        <p14:creationId xmlns:p14="http://schemas.microsoft.com/office/powerpoint/2010/main" val="66247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CF2D2-DC59-1142-7F99-40D6CA0B1E9D}"/>
              </a:ext>
            </a:extLst>
          </p:cNvPr>
          <p:cNvSpPr>
            <a:spLocks noGrp="1"/>
          </p:cNvSpPr>
          <p:nvPr>
            <p:ph type="title"/>
          </p:nvPr>
        </p:nvSpPr>
        <p:spPr/>
        <p:txBody>
          <a:bodyPr/>
          <a:lstStyle/>
          <a:p>
            <a:r>
              <a:rPr lang="en-GB" noProof="0" dirty="0"/>
              <a:t>Hybrid choice models</a:t>
            </a:r>
            <a:endParaRPr lang="en-US" noProof="0" dirty="0"/>
          </a:p>
        </p:txBody>
      </p:sp>
      <p:sp>
        <p:nvSpPr>
          <p:cNvPr id="2" name="Slide Number Placeholder 3">
            <a:extLst>
              <a:ext uri="{FF2B5EF4-FFF2-40B4-BE49-F238E27FC236}">
                <a16:creationId xmlns:a16="http://schemas.microsoft.com/office/drawing/2014/main" id="{B673BC93-20BA-8DBB-9785-5054675DAEDF}"/>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FFBEFDAD-53DF-CC9D-DA56-44A92BD2C635}"/>
              </a:ext>
            </a:extLst>
          </p:cNvPr>
          <p:cNvSpPr txBox="1"/>
          <p:nvPr/>
        </p:nvSpPr>
        <p:spPr>
          <a:xfrm>
            <a:off x="720000" y="1080001"/>
            <a:ext cx="9889005" cy="1185797"/>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Hybrid choice models impose structure to otherwise fully flexible MLPs, such that they enable obtaining behavioural insights and/or are consistent with normative ideas on choice behaviour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Overview of most popular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aphicFrame>
        <p:nvGraphicFramePr>
          <p:cNvPr id="7" name="Table 6">
            <a:extLst>
              <a:ext uri="{FF2B5EF4-FFF2-40B4-BE49-F238E27FC236}">
                <a16:creationId xmlns:a16="http://schemas.microsoft.com/office/drawing/2014/main" id="{0C15F2FF-634F-1922-ADE2-44A3B51D63C4}"/>
              </a:ext>
            </a:extLst>
          </p:cNvPr>
          <p:cNvGraphicFramePr>
            <a:graphicFrameLocks noGrp="1"/>
          </p:cNvGraphicFramePr>
          <p:nvPr/>
        </p:nvGraphicFramePr>
        <p:xfrm>
          <a:off x="423815" y="2295343"/>
          <a:ext cx="11376000" cy="329184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2818440800"/>
                    </a:ext>
                  </a:extLst>
                </a:gridCol>
                <a:gridCol w="1620000">
                  <a:extLst>
                    <a:ext uri="{9D8B030D-6E8A-4147-A177-3AD203B41FA5}">
                      <a16:colId xmlns:a16="http://schemas.microsoft.com/office/drawing/2014/main" val="744508032"/>
                    </a:ext>
                  </a:extLst>
                </a:gridCol>
                <a:gridCol w="1620000">
                  <a:extLst>
                    <a:ext uri="{9D8B030D-6E8A-4147-A177-3AD203B41FA5}">
                      <a16:colId xmlns:a16="http://schemas.microsoft.com/office/drawing/2014/main" val="2998556150"/>
                    </a:ext>
                  </a:extLst>
                </a:gridCol>
                <a:gridCol w="1620000">
                  <a:extLst>
                    <a:ext uri="{9D8B030D-6E8A-4147-A177-3AD203B41FA5}">
                      <a16:colId xmlns:a16="http://schemas.microsoft.com/office/drawing/2014/main" val="2563881094"/>
                    </a:ext>
                  </a:extLst>
                </a:gridCol>
                <a:gridCol w="1620000">
                  <a:extLst>
                    <a:ext uri="{9D8B030D-6E8A-4147-A177-3AD203B41FA5}">
                      <a16:colId xmlns:a16="http://schemas.microsoft.com/office/drawing/2014/main" val="2717754741"/>
                    </a:ext>
                  </a:extLst>
                </a:gridCol>
                <a:gridCol w="1620000">
                  <a:extLst>
                    <a:ext uri="{9D8B030D-6E8A-4147-A177-3AD203B41FA5}">
                      <a16:colId xmlns:a16="http://schemas.microsoft.com/office/drawing/2014/main" val="3238700168"/>
                    </a:ext>
                  </a:extLst>
                </a:gridCol>
                <a:gridCol w="2052000">
                  <a:extLst>
                    <a:ext uri="{9D8B030D-6E8A-4147-A177-3AD203B41FA5}">
                      <a16:colId xmlns:a16="http://schemas.microsoft.com/office/drawing/2014/main" val="3356277602"/>
                    </a:ext>
                  </a:extLst>
                </a:gridCol>
              </a:tblGrid>
              <a:tr h="330691">
                <a:tc>
                  <a:txBody>
                    <a:bodyPr/>
                    <a:lstStyle/>
                    <a:p>
                      <a:r>
                        <a:rPr lang="en-GB" sz="1600" dirty="0"/>
                        <a:t>Model</a:t>
                      </a:r>
                    </a:p>
                  </a:txBody>
                  <a:tcPr/>
                </a:tc>
                <a:tc>
                  <a:txBody>
                    <a:bodyPr/>
                    <a:lstStyle/>
                    <a:p>
                      <a:pPr algn="ctr"/>
                      <a:r>
                        <a:rPr lang="en-GB" sz="1600" dirty="0"/>
                        <a:t>Consistent with utility maximisation</a:t>
                      </a:r>
                    </a:p>
                  </a:txBody>
                  <a:tcPr anchor="ctr"/>
                </a:tc>
                <a:tc>
                  <a:txBody>
                    <a:bodyPr/>
                    <a:lstStyle/>
                    <a:p>
                      <a:pPr algn="ctr"/>
                      <a:r>
                        <a:rPr lang="en-GB" sz="1600" dirty="0"/>
                        <a:t>Weights can be interpreted as marginal utilities</a:t>
                      </a:r>
                    </a:p>
                  </a:txBody>
                  <a:tcPr anchor="ctr"/>
                </a:tc>
                <a:tc>
                  <a:txBody>
                    <a:bodyPr/>
                    <a:lstStyle/>
                    <a:p>
                      <a:pPr algn="ctr"/>
                      <a:r>
                        <a:rPr lang="en-GB" sz="1600" dirty="0"/>
                        <a:t>Fungibility of money</a:t>
                      </a:r>
                    </a:p>
                  </a:txBody>
                  <a:tcPr anchor="ctr"/>
                </a:tc>
                <a:tc>
                  <a:txBody>
                    <a:bodyPr/>
                    <a:lstStyle/>
                    <a:p>
                      <a:pPr algn="ctr"/>
                      <a:r>
                        <a:rPr lang="en-GB" sz="1600" dirty="0"/>
                        <a:t>Behavioural regularity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Unobserved preference heterogeneity/</a:t>
                      </a:r>
                    </a:p>
                    <a:p>
                      <a:pPr algn="ctr"/>
                      <a:r>
                        <a:rPr lang="en-GB" sz="1600" dirty="0"/>
                        <a:t>Panel effects</a:t>
                      </a:r>
                    </a:p>
                  </a:txBody>
                  <a:tcPr anchor="ctr"/>
                </a:tc>
                <a:tc>
                  <a:txBody>
                    <a:bodyPr/>
                    <a:lstStyle/>
                    <a:p>
                      <a:pPr algn="ctr"/>
                      <a:r>
                        <a:rPr lang="en-GB" sz="1600" dirty="0"/>
                        <a:t>Reference</a:t>
                      </a:r>
                    </a:p>
                  </a:txBody>
                  <a:tcPr anchor="ctr"/>
                </a:tc>
                <a:extLst>
                  <a:ext uri="{0D108BD9-81ED-4DB2-BD59-A6C34878D82A}">
                    <a16:rowId xmlns:a16="http://schemas.microsoft.com/office/drawing/2014/main" val="2718545422"/>
                  </a:ext>
                </a:extLst>
              </a:tr>
              <a:tr h="370840">
                <a:tc>
                  <a:txBody>
                    <a:bodyPr/>
                    <a:lstStyle/>
                    <a:p>
                      <a:r>
                        <a:rPr lang="en-GB" sz="1600" dirty="0"/>
                        <a:t>MLP</a:t>
                      </a:r>
                    </a:p>
                  </a:txBody>
                  <a:tcPr/>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l"/>
                      <a:endParaRPr lang="en-GB" sz="1600" dirty="0"/>
                    </a:p>
                  </a:txBody>
                  <a:tcPr marT="0" marB="0" anchor="b"/>
                </a:tc>
                <a:extLst>
                  <a:ext uri="{0D108BD9-81ED-4DB2-BD59-A6C34878D82A}">
                    <a16:rowId xmlns:a16="http://schemas.microsoft.com/office/drawing/2014/main" val="2641581913"/>
                  </a:ext>
                </a:extLst>
              </a:tr>
              <a:tr h="370840">
                <a:tc>
                  <a:txBody>
                    <a:bodyPr/>
                    <a:lstStyle/>
                    <a:p>
                      <a:r>
                        <a:rPr lang="en-GB" sz="1600" dirty="0"/>
                        <a:t>L-MNL</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err="1"/>
                        <a:t>Sifringer</a:t>
                      </a:r>
                      <a:r>
                        <a:rPr lang="en-GB" sz="1600" dirty="0"/>
                        <a:t> et al. 2020</a:t>
                      </a:r>
                    </a:p>
                  </a:txBody>
                  <a:tcPr marT="0" marB="0" anchor="b"/>
                </a:tc>
                <a:extLst>
                  <a:ext uri="{0D108BD9-81ED-4DB2-BD59-A6C34878D82A}">
                    <a16:rowId xmlns:a16="http://schemas.microsoft.com/office/drawing/2014/main" val="831242370"/>
                  </a:ext>
                </a:extLst>
              </a:tr>
              <a:tr h="370840">
                <a:tc>
                  <a:txBody>
                    <a:bodyPr/>
                    <a:lstStyle/>
                    <a:p>
                      <a:r>
                        <a:rPr lang="en-GB" sz="1600" dirty="0"/>
                        <a:t>ASU-DNN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Wang et al. 2020</a:t>
                      </a:r>
                    </a:p>
                  </a:txBody>
                  <a:tcPr marT="0" marB="0" anchor="b"/>
                </a:tc>
                <a:extLst>
                  <a:ext uri="{0D108BD9-81ED-4DB2-BD59-A6C34878D82A}">
                    <a16:rowId xmlns:a16="http://schemas.microsoft.com/office/drawing/2014/main" val="892397596"/>
                  </a:ext>
                </a:extLst>
              </a:tr>
              <a:tr h="370840">
                <a:tc>
                  <a:txBody>
                    <a:bodyPr/>
                    <a:lstStyle/>
                    <a:p>
                      <a:r>
                        <a:rPr lang="en-GB" sz="1600" dirty="0" err="1"/>
                        <a:t>TasteNet</a:t>
                      </a:r>
                      <a:endParaRPr lang="en-GB" sz="1600" dirty="0"/>
                    </a:p>
                  </a:txBody>
                  <a:tcPr/>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Han et al. 2022</a:t>
                      </a:r>
                    </a:p>
                  </a:txBody>
                  <a:tcPr marT="0" marB="0" anchor="b"/>
                </a:tc>
                <a:extLst>
                  <a:ext uri="{0D108BD9-81ED-4DB2-BD59-A6C34878D82A}">
                    <a16:rowId xmlns:a16="http://schemas.microsoft.com/office/drawing/2014/main" val="3624714218"/>
                  </a:ext>
                </a:extLst>
              </a:tr>
              <a:tr h="370840">
                <a:tc>
                  <a:txBody>
                    <a:bodyPr/>
                    <a:lstStyle/>
                    <a:p>
                      <a:r>
                        <a:rPr lang="en-GB" sz="1600" dirty="0"/>
                        <a:t>ASS-NN</a:t>
                      </a:r>
                    </a:p>
                  </a:txBody>
                  <a:tcPr/>
                </a:tc>
                <a:tc>
                  <a:txBody>
                    <a:bodyPr/>
                    <a:lstStyle/>
                    <a:p>
                      <a:pPr algn="ctr"/>
                      <a:r>
                        <a:rPr lang="en-GB" sz="1600" dirty="0"/>
                        <a:t>✅</a:t>
                      </a:r>
                    </a:p>
                  </a:txBody>
                  <a:tcPr marT="0" marB="0" anchor="b"/>
                </a:tc>
                <a:tc>
                  <a:txBody>
                    <a:bodyPr/>
                    <a:lstStyle/>
                    <a:p>
                      <a:pPr algn="ctr"/>
                      <a:r>
                        <a:rPr lang="en-GB" sz="1600" dirty="0"/>
                        <a:t>Some</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Some</a:t>
                      </a:r>
                    </a:p>
                  </a:txBody>
                  <a:tcPr marT="0" marB="0" anchor="b"/>
                </a:tc>
                <a:tc>
                  <a:txBody>
                    <a:bodyPr/>
                    <a:lstStyle/>
                    <a:p>
                      <a:pPr algn="ctr"/>
                      <a:r>
                        <a:rPr lang="en-GB" sz="1600" dirty="0"/>
                        <a:t>❌</a:t>
                      </a:r>
                    </a:p>
                  </a:txBody>
                  <a:tcPr marT="0" marB="0" anchor="b"/>
                </a:tc>
                <a:tc>
                  <a:txBody>
                    <a:bodyPr/>
                    <a:lstStyle/>
                    <a:p>
                      <a:pPr algn="l"/>
                      <a:r>
                        <a:rPr lang="en-GB" sz="1600" dirty="0"/>
                        <a:t>Hernandez et al. 2023</a:t>
                      </a:r>
                    </a:p>
                  </a:txBody>
                  <a:tcPr marT="0" marB="0" anchor="b"/>
                </a:tc>
                <a:extLst>
                  <a:ext uri="{0D108BD9-81ED-4DB2-BD59-A6C34878D82A}">
                    <a16:rowId xmlns:a16="http://schemas.microsoft.com/office/drawing/2014/main" val="1750146968"/>
                  </a:ext>
                </a:extLst>
              </a:tr>
              <a:tr h="370840">
                <a:tc>
                  <a:txBody>
                    <a:bodyPr/>
                    <a:lstStyle/>
                    <a:p>
                      <a:r>
                        <a:rPr lang="en-GB" sz="1600" dirty="0" err="1"/>
                        <a:t>MixTasteNet</a:t>
                      </a:r>
                      <a:endParaRPr lang="en-GB"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a:t>
                      </a:r>
                    </a:p>
                  </a:txBody>
                  <a:tcPr marT="0" marB="0" anchor="b"/>
                </a:tc>
                <a:tc>
                  <a:txBody>
                    <a:bodyPr/>
                    <a:lstStyle/>
                    <a:p>
                      <a:pPr algn="ctr"/>
                      <a:r>
                        <a:rPr lang="en-GB" sz="1600" dirty="0"/>
                        <a:t>✅</a:t>
                      </a:r>
                    </a:p>
                  </a:txBody>
                  <a:tcPr marT="0" marB="0" anchor="b"/>
                </a:tc>
                <a:tc>
                  <a:txBody>
                    <a:bodyPr/>
                    <a:lstStyle/>
                    <a:p>
                      <a:pPr algn="ctr"/>
                      <a:r>
                        <a:rPr lang="en-GB" sz="1600" dirty="0"/>
                        <a:t>✅</a:t>
                      </a:r>
                    </a:p>
                  </a:txBody>
                  <a:tcPr marT="0" marB="0" anchor="b"/>
                </a:tc>
                <a:tc>
                  <a:txBody>
                    <a:bodyPr/>
                    <a:lstStyle/>
                    <a:p>
                      <a:pPr algn="l"/>
                      <a:r>
                        <a:rPr lang="en-GB" sz="1600" dirty="0"/>
                        <a:t>Forthcoming</a:t>
                      </a:r>
                    </a:p>
                  </a:txBody>
                  <a:tcPr marT="0" marB="0" anchor="b"/>
                </a:tc>
                <a:extLst>
                  <a:ext uri="{0D108BD9-81ED-4DB2-BD59-A6C34878D82A}">
                    <a16:rowId xmlns:a16="http://schemas.microsoft.com/office/drawing/2014/main" val="945652678"/>
                  </a:ext>
                </a:extLst>
              </a:tr>
            </a:tbl>
          </a:graphicData>
        </a:graphic>
      </p:graphicFrame>
      <p:pic>
        <p:nvPicPr>
          <p:cNvPr id="12" name="Picture 2" descr="Image result for understand icon">
            <a:extLst>
              <a:ext uri="{FF2B5EF4-FFF2-40B4-BE49-F238E27FC236}">
                <a16:creationId xmlns:a16="http://schemas.microsoft.com/office/drawing/2014/main" id="{B303F2DA-B42B-4862-19FA-99C4EB25A4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991" y="5648462"/>
            <a:ext cx="1062159" cy="10621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78BA52-856B-8F1C-91D5-CAD52A949D08}"/>
              </a:ext>
            </a:extLst>
          </p:cNvPr>
          <p:cNvSpPr txBox="1"/>
          <p:nvPr/>
        </p:nvSpPr>
        <p:spPr>
          <a:xfrm>
            <a:off x="8750521" y="5630856"/>
            <a:ext cx="484071" cy="40860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a:t>
            </a:r>
          </a:p>
        </p:txBody>
      </p:sp>
      <p:sp>
        <p:nvSpPr>
          <p:cNvPr id="6" name="TextBox 5">
            <a:extLst>
              <a:ext uri="{FF2B5EF4-FFF2-40B4-BE49-F238E27FC236}">
                <a16:creationId xmlns:a16="http://schemas.microsoft.com/office/drawing/2014/main" id="{995303C7-F33C-7C2F-7500-2B8024F55C00}"/>
              </a:ext>
            </a:extLst>
          </p:cNvPr>
          <p:cNvSpPr txBox="1"/>
          <p:nvPr/>
        </p:nvSpPr>
        <p:spPr>
          <a:xfrm>
            <a:off x="8750521" y="6039460"/>
            <a:ext cx="1789472" cy="721516"/>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β ~N(0,σ)</a:t>
            </a:r>
          </a:p>
        </p:txBody>
      </p:sp>
    </p:spTree>
    <p:extLst>
      <p:ext uri="{BB962C8B-B14F-4D97-AF65-F5344CB8AC3E}">
        <p14:creationId xmlns:p14="http://schemas.microsoft.com/office/powerpoint/2010/main" val="279505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92" y="0"/>
            <a:ext cx="10791646" cy="6850061"/>
          </a:xfrm>
        </p:spPr>
        <p:txBody>
          <a:bodyPr>
            <a:normAutofit/>
          </a:bodyPr>
          <a:lstStyle/>
          <a:p>
            <a:r>
              <a:rPr lang="en-US" sz="4000" dirty="0">
                <a:cs typeface="Times New Roman" panose="02020603050405020304" pitchFamily="18" charset="0"/>
                <a:sym typeface="Wingdings" panose="05000000000000000000" pitchFamily="2" charset="2"/>
              </a:rPr>
              <a:t>L-MNL model</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6904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
      <a:dk1>
        <a:srgbClr val="000000"/>
      </a:dk1>
      <a:lt1>
        <a:srgbClr val="FFFFFF"/>
      </a:lt1>
      <a:dk2>
        <a:srgbClr val="000000"/>
      </a:dk2>
      <a:lt2>
        <a:srgbClr val="108BD9"/>
      </a:lt2>
      <a:accent1>
        <a:srgbClr val="ADC610"/>
      </a:accent1>
      <a:accent2>
        <a:srgbClr val="002B60"/>
      </a:accent2>
      <a:accent3>
        <a:srgbClr val="FFFFFF"/>
      </a:accent3>
      <a:accent4>
        <a:srgbClr val="000000"/>
      </a:accent4>
      <a:accent5>
        <a:srgbClr val="D3DFAA"/>
      </a:accent5>
      <a:accent6>
        <a:srgbClr val="002656"/>
      </a:accent6>
      <a:hlink>
        <a:srgbClr val="A10058"/>
      </a:hlink>
      <a:folHlink>
        <a:srgbClr val="66BCAA"/>
      </a:folHlink>
    </a:clrScheme>
    <a:fontScheme name="Default Design">
      <a:majorFont>
        <a:latin typeface="Bookman Old Style"/>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108BD9"/>
        </a:lt2>
        <a:accent1>
          <a:srgbClr val="C1C700"/>
        </a:accent1>
        <a:accent2>
          <a:srgbClr val="003B74"/>
        </a:accent2>
        <a:accent3>
          <a:srgbClr val="FFFFFF"/>
        </a:accent3>
        <a:accent4>
          <a:srgbClr val="000000"/>
        </a:accent4>
        <a:accent5>
          <a:srgbClr val="DDE0AA"/>
        </a:accent5>
        <a:accent6>
          <a:srgbClr val="003568"/>
        </a:accent6>
        <a:hlink>
          <a:srgbClr val="C2006E"/>
        </a:hlink>
        <a:folHlink>
          <a:srgbClr val="7FC6B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24B5B3"/>
          </a:solidFill>
          <a:prstDash val="dash"/>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oAutofit/>
      </a:bodyPr>
      <a:lstStyle>
        <a:defPPr marL="285750" indent="-285750" algn="l" defTabSz="904875">
          <a:buFont typeface="Arial" panose="020B0604020202020204" pitchFamily="34" charset="0"/>
          <a:buChar char="•"/>
          <a:tabLst>
            <a:tab pos="715963" algn="l"/>
            <a:tab pos="3228975" algn="l"/>
          </a:tabLst>
          <a:defRPr dirty="0" smtClean="0">
            <a:cs typeface="Calibri" panose="020F0502020204030204" pitchFamily="34"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3731</Words>
  <Application>Microsoft Macintosh PowerPoint</Application>
  <PresentationFormat>Widescreen</PresentationFormat>
  <Paragraphs>982</Paragraphs>
  <Slides>53</Slides>
  <Notes>38</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53</vt:i4>
      </vt:variant>
    </vt:vector>
  </HeadingPairs>
  <TitlesOfParts>
    <vt:vector size="69" baseType="lpstr">
      <vt:lpstr>Arial</vt:lpstr>
      <vt:lpstr>ArialMS</vt:lpstr>
      <vt:lpstr>Bookman Old Style</vt:lpstr>
      <vt:lpstr>Calibri</vt:lpstr>
      <vt:lpstr>Calibri Light</vt:lpstr>
      <vt:lpstr>Cambria Math</vt:lpstr>
      <vt:lpstr>Courier New</vt:lpstr>
      <vt:lpstr>System Font Regular</vt:lpstr>
      <vt:lpstr>Tahoma</vt:lpstr>
      <vt:lpstr>Times</vt:lpstr>
      <vt:lpstr>Times New Roman</vt:lpstr>
      <vt:lpstr>Wingdings</vt:lpstr>
      <vt:lpstr>Office Theme</vt:lpstr>
      <vt:lpstr>Default Design</vt:lpstr>
      <vt:lpstr>Custom Design</vt:lpstr>
      <vt:lpstr>Equation</vt:lpstr>
      <vt:lpstr>Discrete Choice Analysis: micro-econometrics and machine learning approaches   Machine learning approaches for discrete choice analysis   Sander van Cranenburgh  Associate Professor in choice behaviour modelling  CityAI lab Section of Transport and Logistics Faculty of Technology, Policy and Management Delft University of Technology</vt:lpstr>
      <vt:lpstr>Programme (day 2)</vt:lpstr>
      <vt:lpstr>Limitation of theory-based DCM</vt:lpstr>
      <vt:lpstr>Hybrid choice models</vt:lpstr>
      <vt:lpstr>Hybrid choice models</vt:lpstr>
      <vt:lpstr>Hybrid choice models</vt:lpstr>
      <vt:lpstr>Hybrid choice models</vt:lpstr>
      <vt:lpstr>Hybrid choice models</vt:lpstr>
      <vt:lpstr>L-MNL model</vt:lpstr>
      <vt:lpstr>L-MNL model</vt:lpstr>
      <vt:lpstr>L-MNL model</vt:lpstr>
      <vt:lpstr>L-MNL model</vt:lpstr>
      <vt:lpstr>L-MNL model</vt:lpstr>
      <vt:lpstr>L-MNL model</vt:lpstr>
      <vt:lpstr>ASU-DNN</vt:lpstr>
      <vt:lpstr>ASU-DNN</vt:lpstr>
      <vt:lpstr>ASU-DNN</vt:lpstr>
      <vt:lpstr>ASU-DNN</vt:lpstr>
      <vt:lpstr>ASS-NN</vt:lpstr>
      <vt:lpstr>ASS-NN</vt:lpstr>
      <vt:lpstr>ASS-NN</vt:lpstr>
      <vt:lpstr>TasteNet</vt:lpstr>
      <vt:lpstr>TasteNet</vt:lpstr>
      <vt:lpstr>TasteNet</vt:lpstr>
      <vt:lpstr>Hybrid choice models</vt:lpstr>
      <vt:lpstr>Hybrid choice models</vt:lpstr>
      <vt:lpstr>Empirical example L-MNL model</vt:lpstr>
      <vt:lpstr>Empirical example L-MNL model</vt:lpstr>
      <vt:lpstr>Empirical example L-MNL model</vt:lpstr>
      <vt:lpstr>Empirical example L-MNL model</vt:lpstr>
      <vt:lpstr>Empirical example L-MNL model</vt:lpstr>
      <vt:lpstr>Empirical example L-MNL model</vt:lpstr>
      <vt:lpstr>Empirical example L-MNL model</vt:lpstr>
      <vt:lpstr>Empirical example L-MNL model</vt:lpstr>
      <vt:lpstr>Empirical example L-MNL model</vt:lpstr>
      <vt:lpstr>Empirical example L-MNL model</vt:lpstr>
      <vt:lpstr>PowerPoint Presentation</vt:lpstr>
      <vt:lpstr>Theory-driven vs data-driven</vt:lpstr>
      <vt:lpstr>SHAP</vt:lpstr>
      <vt:lpstr>Shapley values</vt:lpstr>
      <vt:lpstr>Shapley values</vt:lpstr>
      <vt:lpstr>Shapley values</vt:lpstr>
      <vt:lpstr>SHAP</vt:lpstr>
      <vt:lpstr>SHAP</vt:lpstr>
      <vt:lpstr>SHAP</vt:lpstr>
      <vt:lpstr>Lab session 2  Machine learning approaches for discrete choice analysis  L-MNL model </vt:lpstr>
      <vt:lpstr>Lab session 2</vt:lpstr>
      <vt:lpstr>Lab session 2</vt:lpstr>
      <vt:lpstr>Lab session 2</vt:lpstr>
      <vt:lpstr>Lab session 2    Let’s GO!</vt:lpstr>
      <vt:lpstr>Wrapping up </vt:lpstr>
      <vt:lpstr>Take-aways </vt:lpstr>
      <vt:lpstr> Thank you for your attention!    s.vancranenburgh@tudelft.nl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Choice Analysis: micro-econometrics and machine learning approaches   Machine learning approaches for discrete choice analysis   Sander van Cranenburgh  Associate Professor  CityAI lab Section of Transport and Logistics Faculty of Technology, Policy and Management Delft University of Technology</dc:title>
  <dc:creator>Sander van Cranenburgh</dc:creator>
  <cp:lastModifiedBy>Sander van Cranenburgh</cp:lastModifiedBy>
  <cp:revision>9</cp:revision>
  <dcterms:created xsi:type="dcterms:W3CDTF">2024-01-30T10:56:06Z</dcterms:created>
  <dcterms:modified xsi:type="dcterms:W3CDTF">2024-02-09T07:58:54Z</dcterms:modified>
</cp:coreProperties>
</file>